
<file path=[Content_Types].xml><?xml version="1.0" encoding="utf-8"?>
<Types xmlns="http://schemas.openxmlformats.org/package/2006/content-types">
  <Default Extension="xml" ContentType="application/vnd.openxmlformats-package.core-properties+xml"/>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4bce4cf8307445dd" /><Relationship Type="http://schemas.openxmlformats.org/officeDocument/2006/relationships/extended-properties" Target="/docProps/app.xml" Id="R887ddf00e6554c39" /><Relationship Type="http://schemas.openxmlformats.org/officeDocument/2006/relationships/officeDocument" Target="/ppt/presentation.xml" Id="Re9c859cde95a4afd" /></Relationships>
</file>

<file path=ppt/presentation.xml><?xml version="1.0" encoding="utf-8"?>
<p:presentation xmlns:p="http://schemas.openxmlformats.org/presentationml/2006/main">
  <p:sldMasterIdLst>
    <p:sldMasterId xmlns:r="http://schemas.openxmlformats.org/officeDocument/2006/relationships" id="2147483648" r:id="Rb48d043cb7aa442d"/>
  </p:sldMasterIdLst>
  <p:notesMasterIdLst>
    <p:notesMasterId xmlns:r="http://schemas.openxmlformats.org/officeDocument/2006/relationships" r:id="Rda69c79adf374bb2"/>
  </p:notesMasterIdLst>
  <p:sldIdLst>
    <p:sldId xmlns:r="http://schemas.openxmlformats.org/officeDocument/2006/relationships" id="256" r:id="Rf2e1d9e857314e89"/>
    <p:sldId xmlns:r="http://schemas.openxmlformats.org/officeDocument/2006/relationships" id="257" r:id="Rc5fc13c602ba4241"/>
    <p:sldId xmlns:r="http://schemas.openxmlformats.org/officeDocument/2006/relationships" id="258" r:id="R017dbfccb0ff406c"/>
    <p:sldId xmlns:r="http://schemas.openxmlformats.org/officeDocument/2006/relationships" id="259" r:id="R97ad411b0cd44e3f"/>
    <p:sldId xmlns:r="http://schemas.openxmlformats.org/officeDocument/2006/relationships" id="260" r:id="R3d50677673d8456d"/>
    <p:sldId xmlns:r="http://schemas.openxmlformats.org/officeDocument/2006/relationships" id="261" r:id="Rbb64c0b906734c73"/>
    <p:sldId xmlns:r="http://schemas.openxmlformats.org/officeDocument/2006/relationships" id="262" r:id="R1b28099a2d19447c"/>
    <p:sldId xmlns:r="http://schemas.openxmlformats.org/officeDocument/2006/relationships" id="263" r:id="Rf7f3b20950524294"/>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37b2560f64e94d89" /><Relationship Type="http://schemas.openxmlformats.org/officeDocument/2006/relationships/slideMaster" Target="/ppt/slideMasters/slideMaster1.xml" Id="Rb48d043cb7aa442d" /><Relationship Type="http://schemas.openxmlformats.org/officeDocument/2006/relationships/notesMaster" Target="/ppt/notesMasters/notesMaster1.xml" Id="Rda69c79adf374bb2" /><Relationship Type="http://schemas.openxmlformats.org/officeDocument/2006/relationships/presProps" Target="/ppt/presProps.xml" Id="R318e7b7818174121" /><Relationship Type="http://schemas.openxmlformats.org/officeDocument/2006/relationships/tableStyles" Target="/ppt/tableStyles.xml" Id="Readad21969c34793" /><Relationship Type="http://schemas.openxmlformats.org/officeDocument/2006/relationships/slide" Target="/ppt/slides/slide1.xml" Id="Rf2e1d9e857314e89" /><Relationship Type="http://schemas.openxmlformats.org/officeDocument/2006/relationships/slide" Target="/ppt/slides/slide2.xml" Id="Rc5fc13c602ba4241" /><Relationship Type="http://schemas.openxmlformats.org/officeDocument/2006/relationships/slide" Target="/ppt/slides/slide3.xml" Id="R017dbfccb0ff406c" /><Relationship Type="http://schemas.openxmlformats.org/officeDocument/2006/relationships/slide" Target="/ppt/slides/slide4.xml" Id="R97ad411b0cd44e3f" /><Relationship Type="http://schemas.openxmlformats.org/officeDocument/2006/relationships/slide" Target="/ppt/slides/slide5.xml" Id="R3d50677673d8456d" /><Relationship Type="http://schemas.openxmlformats.org/officeDocument/2006/relationships/slide" Target="/ppt/slides/slide6.xml" Id="Rbb64c0b906734c73" /><Relationship Type="http://schemas.openxmlformats.org/officeDocument/2006/relationships/slide" Target="/ppt/slides/slide7.xml" Id="R1b28099a2d19447c" /><Relationship Type="http://schemas.openxmlformats.org/officeDocument/2006/relationships/slide" Target="/ppt/slides/slide8.xml" Id="Rf7f3b20950524294"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c11e4adf481d4e4f"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3b316dd702314ef1" /><Relationship Type="http://schemas.openxmlformats.org/officeDocument/2006/relationships/notesMaster" Target="/ppt/notesMasters/notesMaster1.xml" Id="R67b90d6a65ab4500" /></Relationships>
</file>

<file path=ppt/notesSlides/_rels/notesSlide2.xml.rels>&#65279;<?xml version="1.0" encoding="utf-8"?><Relationships xmlns="http://schemas.openxmlformats.org/package/2006/relationships"><Relationship Type="http://schemas.openxmlformats.org/officeDocument/2006/relationships/slide" Target="/ppt/slides/slide2.xml" Id="R265da3ca454f41ac" /><Relationship Type="http://schemas.openxmlformats.org/officeDocument/2006/relationships/notesMaster" Target="/ppt/notesMasters/notesMaster1.xml" Id="R5900179be3dc4836" /></Relationships>
</file>

<file path=ppt/notesSlides/_rels/notesSlide3.xml.rels>&#65279;<?xml version="1.0" encoding="utf-8"?><Relationships xmlns="http://schemas.openxmlformats.org/package/2006/relationships"><Relationship Type="http://schemas.openxmlformats.org/officeDocument/2006/relationships/slide" Target="/ppt/slides/slide3.xml" Id="Rd7b55da2a7e84dd0" /><Relationship Type="http://schemas.openxmlformats.org/officeDocument/2006/relationships/notesMaster" Target="/ppt/notesMasters/notesMaster1.xml" Id="Rf9b4d044971c4f2a" /></Relationships>
</file>

<file path=ppt/notesSlides/_rels/notesSlide4.xml.rels>&#65279;<?xml version="1.0" encoding="utf-8"?><Relationships xmlns="http://schemas.openxmlformats.org/package/2006/relationships"><Relationship Type="http://schemas.openxmlformats.org/officeDocument/2006/relationships/slide" Target="/ppt/slides/slide4.xml" Id="R38767fb8f50f4508" /><Relationship Type="http://schemas.openxmlformats.org/officeDocument/2006/relationships/notesMaster" Target="/ppt/notesMasters/notesMaster1.xml" Id="Re54cd13acd824636" /></Relationships>
</file>

<file path=ppt/notesSlides/_rels/notesSlide5.xml.rels>&#65279;<?xml version="1.0" encoding="utf-8"?><Relationships xmlns="http://schemas.openxmlformats.org/package/2006/relationships"><Relationship Type="http://schemas.openxmlformats.org/officeDocument/2006/relationships/slide" Target="/ppt/slides/slide5.xml" Id="R5f07612a85c94e16" /><Relationship Type="http://schemas.openxmlformats.org/officeDocument/2006/relationships/notesMaster" Target="/ppt/notesMasters/notesMaster1.xml" Id="Rffec987a69ec4cd0" /></Relationships>
</file>

<file path=ppt/notesSlides/_rels/notesSlide6.xml.rels>&#65279;<?xml version="1.0" encoding="utf-8"?><Relationships xmlns="http://schemas.openxmlformats.org/package/2006/relationships"><Relationship Type="http://schemas.openxmlformats.org/officeDocument/2006/relationships/slide" Target="/ppt/slides/slide6.xml" Id="Rce494352a65f41e4" /><Relationship Type="http://schemas.openxmlformats.org/officeDocument/2006/relationships/notesMaster" Target="/ppt/notesMasters/notesMaster1.xml" Id="Rfd02d7d22b9d4b5e" /></Relationships>
</file>

<file path=ppt/notesSlides/_rels/notesSlide7.xml.rels>&#65279;<?xml version="1.0" encoding="utf-8"?><Relationships xmlns="http://schemas.openxmlformats.org/package/2006/relationships"><Relationship Type="http://schemas.openxmlformats.org/officeDocument/2006/relationships/slide" Target="/ppt/slides/slide7.xml" Id="R05448062e53e4993" /><Relationship Type="http://schemas.openxmlformats.org/officeDocument/2006/relationships/notesMaster" Target="/ppt/notesMasters/notesMaster1.xml" Id="Rd44b82740ad341f1" /></Relationships>
</file>

<file path=ppt/notesSlides/_rels/notesSlide8.xml.rels>&#65279;<?xml version="1.0" encoding="utf-8"?><Relationships xmlns="http://schemas.openxmlformats.org/package/2006/relationships"><Relationship Type="http://schemas.openxmlformats.org/officeDocument/2006/relationships/slide" Target="/ppt/slides/slide8.xml" Id="R5bfc520da4ac4474" /><Relationship Type="http://schemas.openxmlformats.org/officeDocument/2006/relationships/notesMaster" Target="/ppt/notesMasters/notesMaster1.xml" Id="R3cb2c1c0ec35448e"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Introduce the comparison without giving a preferred conclusion. The deck moves from silent looking to object facts, paired evidence and a revisable thesis.</a:t>
            </a:r>
          </a:p>
          <a:p xmlns:a="http://schemas.openxmlformats.org/drawingml/2006/main">
            <a:r>
              <a:t/>
            </a:r>
          </a:p>
          <a:p xmlns:a="http://schemas.openxmlformats.org/drawingml/2006/main">
            <a:r>
              <a:t>[Sources]</a:t>
            </a:r>
          </a:p>
          <a:p xmlns:a="http://schemas.openxmlformats.org/drawingml/2006/main">
            <a:r>
              <a:t>- National Gallery, London: https://www.nationalgallery.org.uk/paintings/claude-monet-the-water-lily-pond</a:t>
            </a:r>
          </a:p>
          <a:p xmlns:a="http://schemas.openxmlformats.org/drawingml/2006/main">
            <a:r>
              <a:t>- Musée d'Orsay: https://www.musee-orsay.fr/en/artworks/la-nuit-etoilee-78696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Project the slide without reading the prompt aloud twice. After two minutes, ask students to point to the exact location of one observation.</a:t>
            </a:r>
          </a:p>
          <a:p xmlns:a="http://schemas.openxmlformats.org/drawingml/2006/main">
            <a:r>
              <a:t/>
            </a:r>
          </a:p>
          <a:p xmlns:a="http://schemas.openxmlformats.org/drawingml/2006/main">
            <a:r>
              <a:t>[Sources]</a:t>
            </a:r>
          </a:p>
          <a:p xmlns:a="http://schemas.openxmlformats.org/drawingml/2006/main">
            <a:r>
              <a:t>- National Gallery, London: https://www.nationalgallery.org.uk/paintings/claude-monet-the-water-lily-pond</a:t>
            </a:r>
          </a:p>
          <a:p xmlns:a="http://schemas.openxmlformats.org/drawingml/2006/main">
            <a:r>
              <a:t>- Musée d'Orsay: https://www.musee-orsay.fr/en/artworks/la-nuit-etoilee-78696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Reveal the records and ask students which statements are object facts. Clarify that dimensions and institutional titles should come from the holding museum, not from image-search captions.</a:t>
            </a:r>
          </a:p>
          <a:p xmlns:a="http://schemas.openxmlformats.org/drawingml/2006/main">
            <a:r>
              <a:t/>
            </a:r>
          </a:p>
          <a:p xmlns:a="http://schemas.openxmlformats.org/drawingml/2006/main">
            <a:r>
              <a:t>[Sources]</a:t>
            </a:r>
          </a:p>
          <a:p xmlns:a="http://schemas.openxmlformats.org/drawingml/2006/main">
            <a:r>
              <a:t>- National Gallery, London: https://www.nationalgallery.org.uk/paintings/claude-monet-the-water-lily-pond</a:t>
            </a:r>
          </a:p>
          <a:p xmlns:a="http://schemas.openxmlformats.org/drawingml/2006/main">
            <a:r>
              <a:t>- Musée d'Orsay: https://www.musee-orsay.fr/en/artworks/la-nuit-etoilee-78696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for description before revealing the supplied claims. Then test the relationship: what is visible, where is it located and what changes when the crop returns to the complete work?</a:t>
            </a:r>
          </a:p>
          <a:p xmlns:a="http://schemas.openxmlformats.org/drawingml/2006/main">
            <a:r>
              <a:t/>
            </a:r>
          </a:p>
          <a:p xmlns:a="http://schemas.openxmlformats.org/drawingml/2006/main">
            <a:r>
              <a:t>[Sources]</a:t>
            </a:r>
          </a:p>
          <a:p xmlns:a="http://schemas.openxmlformats.org/drawingml/2006/main">
            <a:r>
              <a:t>- National Gallery, London: https://www.nationalgallery.org.uk/paintings/claude-monet-the-water-lily-pond</a:t>
            </a:r>
          </a:p>
          <a:p xmlns:a="http://schemas.openxmlformats.org/drawingml/2006/main">
            <a:r>
              <a:t>- Musée d'Orsay: https://www.musee-orsay.fr/en/artworks/la-nuit-etoilee-78696</a:t>
            </a:r>
          </a:p>
          <a:p xmlns:a="http://schemas.openxmlformats.org/drawingml/2006/main">
            <a:r>
              <a:t>- Atlas of Paintings curated comparison: /research/comparisons/monet-vs-van-gogh-color-brushwork</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for description before revealing the supplied claims. Then test the relationship: what is visible, where is it located and what changes when the crop returns to the complete work?</a:t>
            </a:r>
          </a:p>
          <a:p xmlns:a="http://schemas.openxmlformats.org/drawingml/2006/main">
            <a:r>
              <a:t/>
            </a:r>
          </a:p>
          <a:p xmlns:a="http://schemas.openxmlformats.org/drawingml/2006/main">
            <a:r>
              <a:t>[Sources]</a:t>
            </a:r>
          </a:p>
          <a:p xmlns:a="http://schemas.openxmlformats.org/drawingml/2006/main">
            <a:r>
              <a:t>- National Gallery, London: https://www.nationalgallery.org.uk/paintings/claude-monet-the-water-lily-pond</a:t>
            </a:r>
          </a:p>
          <a:p xmlns:a="http://schemas.openxmlformats.org/drawingml/2006/main">
            <a:r>
              <a:t>- Musée d'Orsay: https://www.musee-orsay.fr/en/artworks/la-nuit-etoilee-78696</a:t>
            </a:r>
          </a:p>
          <a:p xmlns:a="http://schemas.openxmlformats.org/drawingml/2006/main">
            <a:r>
              <a:t>- Atlas of Paintings curated comparison: /research/comparisons/monet-vs-van-gogh-color-brushwork</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for description before revealing the supplied claims. Then test the relationship: what is visible, where is it located and what changes when the crop returns to the complete work?</a:t>
            </a:r>
          </a:p>
          <a:p xmlns:a="http://schemas.openxmlformats.org/drawingml/2006/main">
            <a:r>
              <a:t/>
            </a:r>
          </a:p>
          <a:p xmlns:a="http://schemas.openxmlformats.org/drawingml/2006/main">
            <a:r>
              <a:t>[Sources]</a:t>
            </a:r>
          </a:p>
          <a:p xmlns:a="http://schemas.openxmlformats.org/drawingml/2006/main">
            <a:r>
              <a:t>- National Gallery, London: https://www.nationalgallery.org.uk/paintings/claude-monet-the-water-lily-pond</a:t>
            </a:r>
          </a:p>
          <a:p xmlns:a="http://schemas.openxmlformats.org/drawingml/2006/main">
            <a:r>
              <a:t>- Musée d'Orsay: https://www.musee-orsay.fr/en/artworks/la-nuit-etoilee-78696</a:t>
            </a:r>
          </a:p>
          <a:p xmlns:a="http://schemas.openxmlformats.org/drawingml/2006/main">
            <a:r>
              <a:t>- Atlas of Paintings curated comparison: /research/comparisons/monet-vs-van-gogh-color-brushwork</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groups five to eight minutes. Require a single relationship rather than two separate descriptions. Ask one speaker to point to the evidence while another reads the sentence.</a:t>
            </a:r>
          </a:p>
          <a:p xmlns:a="http://schemas.openxmlformats.org/drawingml/2006/main">
            <a:r>
              <a:t/>
            </a:r>
          </a:p>
          <a:p xmlns:a="http://schemas.openxmlformats.org/drawingml/2006/main">
            <a:r>
              <a:t>[Sources]</a:t>
            </a:r>
          </a:p>
          <a:p xmlns:a="http://schemas.openxmlformats.org/drawingml/2006/main">
            <a:r>
              <a:t>- Atlas of Paintings curated comparison: /research/comparisons/monet-vs-van-gogh-color-brushwork</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Treat this thesis as a strong draft, not the answer key. Ask students to replace one vague word, add one evidence location and name a next comparison that could test the claim.</a:t>
            </a:r>
          </a:p>
          <a:p xmlns:a="http://schemas.openxmlformats.org/drawingml/2006/main">
            <a:r>
              <a:t/>
            </a:r>
          </a:p>
          <a:p xmlns:a="http://schemas.openxmlformats.org/drawingml/2006/main">
            <a:r>
              <a:t>[Sources]</a:t>
            </a:r>
          </a:p>
          <a:p xmlns:a="http://schemas.openxmlformats.org/drawingml/2006/main">
            <a:r>
              <a:t>- Atlas of Paintings curated comparison: /research/comparisons/monet-vs-van-gogh-color-brushwork</a:t>
            </a:r>
          </a:p>
          <a:p xmlns:a="http://schemas.openxmlformats.org/drawingml/2006/main">
            <a:r>
              <a:t>- National Gallery, London: https://www.nationalgallery.org.uk/paintings/claude-monet-the-water-lily-pond</a:t>
            </a:r>
          </a:p>
          <a:p xmlns:a="http://schemas.openxmlformats.org/drawingml/2006/main">
            <a:r>
              <a:t>- Musée d'Orsay: https://www.musee-orsay.fr/en/artworks/la-nuit-etoilee-78696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e8a8d74542374250"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f59eb1f0374744dc" /><Relationship Type="http://schemas.openxmlformats.org/officeDocument/2006/relationships/slideLayout" Target="/ppt/slideLayouts/slideLayout1.xml" Id="R58c14b7d44fe45ca"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58c14b7d44fe45ca"/>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50704eb45eef4be2" /><Relationship Type="http://schemas.openxmlformats.org/officeDocument/2006/relationships/image" Target="/ppt/media/image.jpeg" Id="Rd5fd44d60d864132" /><Relationship Type="http://schemas.openxmlformats.org/officeDocument/2006/relationships/image" Target="/ppt/media/image2.jpeg" Id="R5ca416bd05e14b80" /><Relationship Type="http://schemas.openxmlformats.org/officeDocument/2006/relationships/notesSlide" Target="/ppt/notesSlides/notesSlide1.xml" Id="Rb2c9dc98663c42cc"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32acc644928243c7" /><Relationship Type="http://schemas.openxmlformats.org/officeDocument/2006/relationships/image" Target="/ppt/media/image3.jpeg" Id="R71955b7142c8469a" /><Relationship Type="http://schemas.openxmlformats.org/officeDocument/2006/relationships/image" Target="/ppt/media/image4.jpeg" Id="R6374bf95168b4d77" /><Relationship Type="http://schemas.openxmlformats.org/officeDocument/2006/relationships/notesSlide" Target="/ppt/notesSlides/notesSlide2.xml" Id="Rfa7154d8a6914028"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39aea20d76a34ca8" /><Relationship Type="http://schemas.openxmlformats.org/officeDocument/2006/relationships/image" Target="/ppt/media/image5.jpeg" Id="R2f59392ebaa7473d" /><Relationship Type="http://schemas.openxmlformats.org/officeDocument/2006/relationships/image" Target="/ppt/media/image6.jpeg" Id="Rb4c80404036f4179" /><Relationship Type="http://schemas.openxmlformats.org/officeDocument/2006/relationships/notesSlide" Target="/ppt/notesSlides/notesSlide3.xml" Id="Rcace307b848f4094"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50a3eae80d574813" /><Relationship Type="http://schemas.openxmlformats.org/officeDocument/2006/relationships/image" Target="/ppt/media/image7.jpeg" Id="R19d0d19ccbbd499c" /><Relationship Type="http://schemas.openxmlformats.org/officeDocument/2006/relationships/image" Target="/ppt/media/image8.jpeg" Id="Ra1a79ece103b4877" /><Relationship Type="http://schemas.openxmlformats.org/officeDocument/2006/relationships/notesSlide" Target="/ppt/notesSlides/notesSlide4.xml" Id="R3bf7a06093d84319"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b902a78234dc4bc3" /><Relationship Type="http://schemas.openxmlformats.org/officeDocument/2006/relationships/image" Target="/ppt/media/image9.jpeg" Id="R9ec777182cbd4c2f" /><Relationship Type="http://schemas.openxmlformats.org/officeDocument/2006/relationships/image" Target="/ppt/media/image10.jpeg" Id="R67c437e4607b4d0b" /><Relationship Type="http://schemas.openxmlformats.org/officeDocument/2006/relationships/notesSlide" Target="/ppt/notesSlides/notesSlide5.xml" Id="R8b1ce6862c1143dc"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42e591378aed4350" /><Relationship Type="http://schemas.openxmlformats.org/officeDocument/2006/relationships/image" Target="/ppt/media/image11.jpeg" Id="Rdb91618be6c549c5" /><Relationship Type="http://schemas.openxmlformats.org/officeDocument/2006/relationships/image" Target="/ppt/media/image12.jpeg" Id="R109eac45f83247f7" /><Relationship Type="http://schemas.openxmlformats.org/officeDocument/2006/relationships/notesSlide" Target="/ppt/notesSlides/notesSlide6.xml" Id="Rf9fe8645ae204286"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0832ea58677e475d" /><Relationship Type="http://schemas.openxmlformats.org/officeDocument/2006/relationships/notesSlide" Target="/ppt/notesSlides/notesSlide7.xml" Id="R632e1e7b42484513"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aa200dec5c184206" /><Relationship Type="http://schemas.openxmlformats.org/officeDocument/2006/relationships/notesSlide" Target="/ppt/notesSlides/notesSlide8.xml" Id="Rd70463b836414ced" /></Relationships>
</file>

<file path=ppt/slides/slide1.xml><?xml version="1.0" encoding="utf-8"?>
<p:sld xmlns:p="http://schemas.openxmlformats.org/presentationml/2006/main">
  <p:cSld>
    <p:bg>
      <p:bgPr>
        <a:solidFill xmlns:a="http://schemas.openxmlformats.org/drawingml/2006/main">
          <a:srgbClr val="0B1216"/>
        </a:solidFill>
      </p:bgPr>
    </p:bg>
    <p:spTree>
      <p:nvGrpSpPr>
        <p:cNvPr id="1" name=""/>
        <p:cNvGrpSpPr/>
        <p:nvPr/>
      </p:nvGrpSpPr>
      <p:grpSpPr>
        <a:xfrm xmlns:a="http://schemas.openxmlformats.org/drawingml/2006/main"/>
      </p:grpSpPr>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d5fd44d60d864132"/>
          <a:srcRect xmlns:a="http://schemas.openxmlformats.org/drawingml/2006/main" l="7407" t="0" r="7407" b="0"/>
          <a:stretch xmlns:a="http://schemas.openxmlformats.org/drawingml/2006/main">
            <a:fillRect l="0" t="0" r="0" b="0"/>
          </a:stretch>
        </p:blipFill>
        <p:spPr>
          <a:xfrm xmlns:a="http://schemas.openxmlformats.org/drawingml/2006/main">
            <a:off x="0" y="0"/>
            <a:ext cx="6096000" cy="6858000"/>
          </a:xfrm>
          <a:prstGeom xmlns:a="http://schemas.openxmlformats.org/drawingml/2006/main" prst="rect">
            <a:avLst/>
          </a:prstGeom>
        </p:spPr>
      </p:pic>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5ca416bd05e14b80"/>
          <a:srcRect xmlns:a="http://schemas.openxmlformats.org/drawingml/2006/main" l="15704" t="0" r="15704" b="0"/>
          <a:stretch xmlns:a="http://schemas.openxmlformats.org/drawingml/2006/main">
            <a:fillRect l="0" t="0" r="0" b="0"/>
          </a:stretch>
        </p:blipFill>
        <p:spPr>
          <a:xfrm xmlns:a="http://schemas.openxmlformats.org/drawingml/2006/main">
            <a:off x="6096000" y="0"/>
            <a:ext cx="6096000" cy="6858000"/>
          </a:xfrm>
          <a:prstGeom xmlns:a="http://schemas.openxmlformats.org/drawingml/2006/main" prst="rect">
            <a:avLst/>
          </a:prstGeom>
        </p:spPr>
      </p:pic>
      <p:sp>
        <p:nvSpPr>
          <p:cNvPr id="3" name="">
            <a:extLst xmlns:a="http://schemas.openxmlformats.org/drawingml/2006/main">
              <a:ext uri="{FF2B5EF4-FFF2-40B4-BE49-F238E27FC236}">
                <a16:creationId xmlns:a16="http://schemas.microsoft.com/office/drawing/2014/main" id="{CC484A95-1D3F-4D4B-AD0C-8686418B2CB6}"/>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71014">
              <a:alpha val="65882"/>
            </a:srgbClr>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A8AC39E2-0706-4A6C-9DF0-85E6D525FAD9}"/>
              </a:ext>
            </a:extLst>
          </p:cNvPr>
          <p:cNvSpPr>
            <a:spLocks xmlns:a="http://schemas.openxmlformats.org/drawingml/2006/main" noGrp="1"/>
          </p:cNvSpPr>
          <p:nvPr/>
        </p:nvSpPr>
        <p:spPr>
          <a:xfrm xmlns:a="http://schemas.openxmlformats.org/drawingml/2006/main">
            <a:off x="514350" y="609600"/>
            <a:ext cx="28575" cy="4762500"/>
          </a:xfrm>
          <a:prstGeom xmlns:a="http://schemas.openxmlformats.org/drawingml/2006/main" prst="rect">
            <a:avLst/>
          </a:prstGeom>
          <a:solidFill xmlns:a="http://schemas.openxmlformats.org/drawingml/2006/main">
            <a:srgbClr val="D54D31"/>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24AE6297-74F6-4192-8534-D2CC67F0AF41}"/>
              </a:ext>
            </a:extLst>
          </p:cNvPr>
          <p:cNvSpPr>
            <a:spLocks xmlns:a="http://schemas.openxmlformats.org/drawingml/2006/main" noGrp="1"/>
          </p:cNvSpPr>
          <p:nvPr/>
        </p:nvSpPr>
        <p:spPr>
          <a:xfrm xmlns:a="http://schemas.openxmlformats.org/drawingml/2006/main">
            <a:off x="781050" y="628650"/>
            <a:ext cx="3048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900" b="1">
                <a:solidFill>
                  <a:srgbClr val="80C9B5"/>
                </a:solidFill>
                <a:latin typeface="Arial"/>
                <a:ea typeface="Arial"/>
                <a:cs typeface="Arial"/>
              </a:defRPr>
            </a:pPr>
            <a:r>
              <a:rPr sz="900" b="1">
                <a:solidFill>
                  <a:srgbClr val="80C9B5"/>
                </a:solidFill>
                <a:latin typeface="Arial"/>
                <a:ea typeface="Arial"/>
                <a:cs typeface="Arial"/>
              </a:rPr>
              <a:t>CLASSROOM COMPARISON</a:t>
            </a:r>
          </a:p>
        </p:txBody>
      </p:sp>
      <p:sp>
        <p:nvSpPr>
          <p:cNvPr id="6" name="">
            <a:extLst xmlns:a="http://schemas.openxmlformats.org/drawingml/2006/main">
              <a:ext uri="{FF2B5EF4-FFF2-40B4-BE49-F238E27FC236}">
                <a16:creationId xmlns:a16="http://schemas.microsoft.com/office/drawing/2014/main" id="{3E06735A-0AA2-49AB-AD1A-D3D8BA34D793}"/>
              </a:ext>
            </a:extLst>
          </p:cNvPr>
          <p:cNvSpPr>
            <a:spLocks xmlns:a="http://schemas.openxmlformats.org/drawingml/2006/main" noGrp="1"/>
          </p:cNvSpPr>
          <p:nvPr/>
        </p:nvSpPr>
        <p:spPr>
          <a:xfrm xmlns:a="http://schemas.openxmlformats.org/drawingml/2006/main">
            <a:off x="781050" y="1238250"/>
            <a:ext cx="666750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4650" b="1">
                <a:solidFill>
                  <a:srgbClr val="FFFFFF"/>
                </a:solidFill>
                <a:latin typeface="Arial"/>
                <a:ea typeface="Arial"/>
                <a:cs typeface="Arial"/>
              </a:defRPr>
            </a:pPr>
            <a:r>
              <a:rPr sz="4650" b="1">
                <a:solidFill>
                  <a:srgbClr val="FFFFFF"/>
                </a:solidFill>
                <a:latin typeface="Arial"/>
                <a:ea typeface="Arial"/>
                <a:cs typeface="Arial"/>
              </a:rPr>
              <a:t>Monet</a:t>
            </a:r>
          </a:p>
          <a:p xmlns:a="http://schemas.openxmlformats.org/drawingml/2006/main">
            <a:pPr algn="l">
              <a:defRPr sz="4650" b="1">
                <a:solidFill>
                  <a:srgbClr val="FFFFFF"/>
                </a:solidFill>
                <a:latin typeface="Arial"/>
                <a:ea typeface="Arial"/>
                <a:cs typeface="Arial"/>
              </a:defRPr>
            </a:pPr>
            <a:r>
              <a:rPr sz="4650" b="1">
                <a:solidFill>
                  <a:srgbClr val="FFFFFF"/>
                </a:solidFill>
                <a:latin typeface="Arial"/>
                <a:ea typeface="Arial"/>
                <a:cs typeface="Arial"/>
              </a:rPr>
              <a:t>vs Van Gogh</a:t>
            </a:r>
          </a:p>
        </p:txBody>
      </p:sp>
      <p:sp>
        <p:nvSpPr>
          <p:cNvPr id="7" name="">
            <a:extLst xmlns:a="http://schemas.openxmlformats.org/drawingml/2006/main">
              <a:ext uri="{FF2B5EF4-FFF2-40B4-BE49-F238E27FC236}">
                <a16:creationId xmlns:a16="http://schemas.microsoft.com/office/drawing/2014/main" id="{0F073061-26A9-47C4-8538-A65BB399B98B}"/>
              </a:ext>
            </a:extLst>
          </p:cNvPr>
          <p:cNvSpPr>
            <a:spLocks xmlns:a="http://schemas.openxmlformats.org/drawingml/2006/main" noGrp="1"/>
          </p:cNvSpPr>
          <p:nvPr/>
        </p:nvSpPr>
        <p:spPr>
          <a:xfrm xmlns:a="http://schemas.openxmlformats.org/drawingml/2006/main">
            <a:off x="800100" y="3219450"/>
            <a:ext cx="5905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025" b="0">
                <a:solidFill>
                  <a:srgbClr val="D8E2E5"/>
                </a:solidFill>
                <a:latin typeface="Arial"/>
                <a:ea typeface="Arial"/>
                <a:cs typeface="Arial"/>
              </a:defRPr>
            </a:pPr>
            <a:r>
              <a:rPr sz="2025" b="0">
                <a:solidFill>
                  <a:srgbClr val="D8E2E5"/>
                </a:solidFill>
                <a:latin typeface="Arial"/>
                <a:ea typeface="Arial"/>
                <a:cs typeface="Arial"/>
              </a:rPr>
              <a:t>Color, brushwork and the experience of place</a:t>
            </a:r>
          </a:p>
        </p:txBody>
      </p:sp>
      <p:sp>
        <p:nvSpPr>
          <p:cNvPr id="8" name="">
            <a:extLst xmlns:a="http://schemas.openxmlformats.org/drawingml/2006/main">
              <a:ext uri="{FF2B5EF4-FFF2-40B4-BE49-F238E27FC236}">
                <a16:creationId xmlns:a16="http://schemas.microsoft.com/office/drawing/2014/main" id="{26C135EB-23F2-47BC-9339-6C074145084D}"/>
              </a:ext>
            </a:extLst>
          </p:cNvPr>
          <p:cNvSpPr>
            <a:spLocks xmlns:a="http://schemas.openxmlformats.org/drawingml/2006/main" noGrp="1"/>
          </p:cNvSpPr>
          <p:nvPr/>
        </p:nvSpPr>
        <p:spPr>
          <a:xfrm xmlns:a="http://schemas.openxmlformats.org/drawingml/2006/main">
            <a:off x="800100" y="4495800"/>
            <a:ext cx="74295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0">
                <a:solidFill>
                  <a:srgbClr val="FFFFFF"/>
                </a:solidFill>
                <a:latin typeface="Arial"/>
                <a:ea typeface="Arial"/>
                <a:cs typeface="Arial"/>
              </a:defRPr>
            </a:pPr>
            <a:r>
              <a:rPr sz="1650" b="0">
                <a:solidFill>
                  <a:srgbClr val="FFFFFF"/>
                </a:solidFill>
                <a:latin typeface="Arial"/>
                <a:ea typeface="Arial"/>
                <a:cs typeface="Arial"/>
              </a:rPr>
              <a:t>How can repeated color and directional marks make a familiar place feel unstable, immersive or emotionally charged?</a:t>
            </a:r>
          </a:p>
        </p:txBody>
      </p:sp>
      <p:sp>
        <p:nvSpPr>
          <p:cNvPr id="9" name="">
            <a:extLst xmlns:a="http://schemas.openxmlformats.org/drawingml/2006/main">
              <a:ext uri="{FF2B5EF4-FFF2-40B4-BE49-F238E27FC236}">
                <a16:creationId xmlns:a16="http://schemas.microsoft.com/office/drawing/2014/main" id="{252E0F4E-DDA4-4BC9-AAE8-D1F41F321697}"/>
              </a:ext>
            </a:extLst>
          </p:cNvPr>
          <p:cNvSpPr>
            <a:spLocks xmlns:a="http://schemas.openxmlformats.org/drawingml/2006/main" noGrp="1"/>
          </p:cNvSpPr>
          <p:nvPr/>
        </p:nvSpPr>
        <p:spPr>
          <a:xfrm xmlns:a="http://schemas.openxmlformats.org/drawingml/2006/main">
            <a:off x="800100" y="6048375"/>
            <a:ext cx="4095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A9B8BC"/>
                </a:solidFill>
                <a:latin typeface="Arial"/>
                <a:ea typeface="Arial"/>
                <a:cs typeface="Arial"/>
              </a:defRPr>
            </a:pPr>
            <a:r>
              <a:rPr sz="825" b="1">
                <a:solidFill>
                  <a:srgbClr val="A9B8BC"/>
                </a:solidFill>
                <a:latin typeface="Arial"/>
                <a:ea typeface="Arial"/>
                <a:cs typeface="Arial"/>
              </a:rPr>
              <a:t>60-90 minutes  /  Secondary to undergraduate</a:t>
            </a:r>
          </a:p>
        </p:txBody>
      </p:sp>
    </p:spTree>
    <p:extLst>
      <p:ext uri="{BB962C8B-B14F-4D97-AF65-F5344CB8AC3E}">
        <p14:creationId xmlns:p14="http://schemas.microsoft.com/office/powerpoint/2010/main" val="445821192"/>
      </p:ext>
    </p:extLst>
  </p:cSld>
</p:sld>
</file>

<file path=ppt/slides/slide2.xml><?xml version="1.0" encoding="utf-8"?>
<p:sld xmlns:p="http://schemas.openxmlformats.org/presentationml/2006/main">
  <p:cSld>
    <p:bg>
      <p:bgPr>
        <a:solidFill xmlns:a="http://schemas.openxmlformats.org/drawingml/2006/main">
          <a:srgbClr val="F3F5F4"/>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F8083110-04C7-4B32-B3F8-C276E33CFB0C}"/>
              </a:ext>
            </a:extLst>
          </p:cNvPr>
          <p:cNvSpPr>
            <a:spLocks xmlns:a="http://schemas.openxmlformats.org/drawingml/2006/main" noGrp="1"/>
          </p:cNvSpPr>
          <p:nvPr/>
        </p:nvSpPr>
        <p:spPr>
          <a:xfrm xmlns:a="http://schemas.openxmlformats.org/drawingml/2006/main">
            <a:off x="457200" y="266700"/>
            <a:ext cx="4381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14796E"/>
                </a:solidFill>
                <a:latin typeface="Arial"/>
                <a:ea typeface="Arial"/>
                <a:cs typeface="Arial"/>
              </a:defRPr>
            </a:pPr>
            <a:r>
              <a:rPr sz="825" b="1">
                <a:solidFill>
                  <a:srgbClr val="14796E"/>
                </a:solidFill>
                <a:latin typeface="Arial"/>
                <a:ea typeface="Arial"/>
                <a:cs typeface="Arial"/>
              </a:rPr>
              <a:t>ATLAS OF PAINTINGS  /  CLASSROOM STUDY  /  01</a:t>
            </a:r>
          </a:p>
        </p:txBody>
      </p:sp>
      <p:sp>
        <p:nvSpPr>
          <p:cNvPr id="2" name="">
            <a:extLst xmlns:a="http://schemas.openxmlformats.org/drawingml/2006/main">
              <a:ext uri="{FF2B5EF4-FFF2-40B4-BE49-F238E27FC236}">
                <a16:creationId xmlns:a16="http://schemas.microsoft.com/office/drawing/2014/main" id="{E2FD0D2F-2129-42FD-9556-D3BCC3B8437C}"/>
              </a:ext>
            </a:extLst>
          </p:cNvPr>
          <p:cNvSpPr>
            <a:spLocks xmlns:a="http://schemas.openxmlformats.org/drawingml/2006/main" noGrp="1"/>
          </p:cNvSpPr>
          <p:nvPr/>
        </p:nvSpPr>
        <p:spPr>
          <a:xfrm xmlns:a="http://schemas.openxmlformats.org/drawingml/2006/main">
            <a:off x="457200" y="581025"/>
            <a:ext cx="10668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550" b="1">
                <a:solidFill>
                  <a:srgbClr val="172126"/>
                </a:solidFill>
                <a:latin typeface="Arial"/>
                <a:ea typeface="Arial"/>
                <a:cs typeface="Arial"/>
              </a:defRPr>
            </a:pPr>
            <a:r>
              <a:rPr sz="2550" b="1">
                <a:solidFill>
                  <a:srgbClr val="172126"/>
                </a:solidFill>
                <a:latin typeface="Arial"/>
                <a:ea typeface="Arial"/>
                <a:cs typeface="Arial"/>
              </a:rPr>
              <a:t>Look before you identify</a:t>
            </a:r>
          </a:p>
        </p:txBody>
      </p:sp>
      <p:sp>
        <p:nvSpPr>
          <p:cNvPr id="3" name="">
            <a:extLst xmlns:a="http://schemas.openxmlformats.org/drawingml/2006/main">
              <a:ext uri="{FF2B5EF4-FFF2-40B4-BE49-F238E27FC236}">
                <a16:creationId xmlns:a16="http://schemas.microsoft.com/office/drawing/2014/main" id="{A1A2FB87-2E6A-4C82-84AC-079443F6BFBB}"/>
              </a:ext>
            </a:extLst>
          </p:cNvPr>
          <p:cNvSpPr>
            <a:spLocks xmlns:a="http://schemas.openxmlformats.org/drawingml/2006/main" noGrp="1"/>
          </p:cNvSpPr>
          <p:nvPr/>
        </p:nvSpPr>
        <p:spPr>
          <a:xfrm xmlns:a="http://schemas.openxmlformats.org/drawingml/2006/main">
            <a:off x="457200" y="1181100"/>
            <a:ext cx="11277600" cy="9525"/>
          </a:xfrm>
          <a:prstGeom xmlns:a="http://schemas.openxmlformats.org/drawingml/2006/main" prst="rect">
            <a:avLst/>
          </a:prstGeom>
          <a:solidFill xmlns:a="http://schemas.openxmlformats.org/drawingml/2006/main">
            <a:srgbClr val="C8D0D1"/>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0962F75B-5C9E-4088-8512-C066B9FA579E}"/>
              </a:ext>
            </a:extLst>
          </p:cNvPr>
          <p:cNvSpPr>
            <a:spLocks xmlns:a="http://schemas.openxmlformats.org/drawingml/2006/main" noGrp="1"/>
          </p:cNvSpPr>
          <p:nvPr/>
        </p:nvSpPr>
        <p:spPr>
          <a:xfrm xmlns:a="http://schemas.openxmlformats.org/drawingml/2006/main">
            <a:off x="10096500" y="6419850"/>
            <a:ext cx="16383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750" b="0">
                <a:solidFill>
                  <a:srgbClr val="66737A"/>
                </a:solidFill>
                <a:latin typeface="Arial"/>
                <a:ea typeface="Arial"/>
                <a:cs typeface="Arial"/>
              </a:defRPr>
            </a:pPr>
            <a:r>
              <a:rPr sz="750" b="0">
                <a:solidFill>
                  <a:srgbClr val="66737A"/>
                </a:solidFill>
                <a:latin typeface="Arial"/>
                <a:ea typeface="Arial"/>
                <a:cs typeface="Arial"/>
              </a:rPr>
              <a:t>Monet vs Van Gogh</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71955b7142c8469a"/>
          <a:stretch xmlns:a="http://schemas.openxmlformats.org/drawingml/2006/main"/>
        </p:blipFill>
        <p:spPr>
          <a:xfrm xmlns:a="http://schemas.openxmlformats.org/drawingml/2006/main">
            <a:off x="1134303" y="1428750"/>
            <a:ext cx="4075043" cy="3905250"/>
          </a:xfrm>
          <a:prstGeom xmlns:a="http://schemas.openxmlformats.org/drawingml/2006/main" prst="rect">
            <a:avLst/>
          </a:prstGeom>
        </p:spPr>
      </p:pic>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6374bf95168b4d77"/>
          <a:stretch xmlns:a="http://schemas.openxmlformats.org/drawingml/2006/main"/>
        </p:blipFill>
        <p:spPr>
          <a:xfrm xmlns:a="http://schemas.openxmlformats.org/drawingml/2006/main">
            <a:off x="6489775" y="1428750"/>
            <a:ext cx="5060799" cy="3905250"/>
          </a:xfrm>
          <a:prstGeom xmlns:a="http://schemas.openxmlformats.org/drawingml/2006/main" prst="rect">
            <a:avLst/>
          </a:prstGeom>
        </p:spPr>
      </p:pic>
      <p:sp>
        <p:nvSpPr>
          <p:cNvPr id="7" name="">
            <a:extLst xmlns:a="http://schemas.openxmlformats.org/drawingml/2006/main">
              <a:ext uri="{FF2B5EF4-FFF2-40B4-BE49-F238E27FC236}">
                <a16:creationId xmlns:a16="http://schemas.microsoft.com/office/drawing/2014/main" id="{E1ED3D06-CA33-4863-99E8-74578CECE82A}"/>
              </a:ext>
            </a:extLst>
          </p:cNvPr>
          <p:cNvSpPr>
            <a:spLocks xmlns:a="http://schemas.openxmlformats.org/drawingml/2006/main" noGrp="1"/>
          </p:cNvSpPr>
          <p:nvPr/>
        </p:nvSpPr>
        <p:spPr>
          <a:xfrm xmlns:a="http://schemas.openxmlformats.org/drawingml/2006/main">
            <a:off x="457200" y="5619750"/>
            <a:ext cx="8763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1">
                <a:solidFill>
                  <a:srgbClr val="172126"/>
                </a:solidFill>
                <a:latin typeface="Arial"/>
                <a:ea typeface="Arial"/>
                <a:cs typeface="Arial"/>
              </a:defRPr>
            </a:pPr>
            <a:r>
              <a:rPr sz="1650" b="1">
                <a:solidFill>
                  <a:srgbClr val="172126"/>
                </a:solidFill>
                <a:latin typeface="Arial"/>
                <a:ea typeface="Arial"/>
                <a:cs typeface="Arial"/>
              </a:rPr>
              <a:t>Record three colors, three directional marks and one question. Do not name the artists yet.</a:t>
            </a:r>
          </a:p>
        </p:txBody>
      </p:sp>
      <p:sp>
        <p:nvSpPr>
          <p:cNvPr id="8" name="">
            <a:extLst xmlns:a="http://schemas.openxmlformats.org/drawingml/2006/main">
              <a:ext uri="{FF2B5EF4-FFF2-40B4-BE49-F238E27FC236}">
                <a16:creationId xmlns:a16="http://schemas.microsoft.com/office/drawing/2014/main" id="{D37A21C1-FC3F-471C-BAA4-E9EFF9BA6EC0}"/>
              </a:ext>
            </a:extLst>
          </p:cNvPr>
          <p:cNvSpPr>
            <a:spLocks xmlns:a="http://schemas.openxmlformats.org/drawingml/2006/main" noGrp="1"/>
          </p:cNvSpPr>
          <p:nvPr/>
        </p:nvSpPr>
        <p:spPr>
          <a:xfrm xmlns:a="http://schemas.openxmlformats.org/drawingml/2006/main">
            <a:off x="9810750" y="5715000"/>
            <a:ext cx="19240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900" b="1">
                <a:solidFill>
                  <a:srgbClr val="D54D31"/>
                </a:solidFill>
                <a:latin typeface="Arial"/>
                <a:ea typeface="Arial"/>
                <a:cs typeface="Arial"/>
              </a:defRPr>
            </a:pPr>
            <a:r>
              <a:rPr sz="900" b="1">
                <a:solidFill>
                  <a:srgbClr val="D54D31"/>
                </a:solidFill>
                <a:latin typeface="Arial"/>
                <a:ea typeface="Arial"/>
                <a:cs typeface="Arial"/>
              </a:rPr>
              <a:t>2 minutes / silent</a:t>
            </a:r>
          </a:p>
        </p:txBody>
      </p:sp>
    </p:spTree>
    <p:extLst>
      <p:ext uri="{BB962C8B-B14F-4D97-AF65-F5344CB8AC3E}">
        <p14:creationId xmlns:p14="http://schemas.microsoft.com/office/powerpoint/2010/main" val="1603815677"/>
      </p:ext>
    </p:extLst>
  </p:cSld>
</p:sld>
</file>

<file path=ppt/slides/slide3.xml><?xml version="1.0" encoding="utf-8"?>
<p:sld xmlns:p="http://schemas.openxmlformats.org/presentationml/2006/main">
  <p:cSld>
    <p:bg>
      <p:bgPr>
        <a:solidFill xmlns:a="http://schemas.openxmlformats.org/drawingml/2006/main">
          <a:srgbClr val="F3F5F4"/>
        </a:solidFill>
      </p:bgPr>
    </p:bg>
    <p:spTree>
      <p:nvGrpSpPr>
        <p:cNvPr id="1" name=""/>
        <p:cNvGrpSpPr/>
        <p:nvPr/>
      </p:nvGrpSpPr>
      <p:grpSpPr>
        <a:xfrm xmlns:a="http://schemas.openxmlformats.org/drawingml/2006/main"/>
      </p:grpSpPr>
      <p:sp>
        <p:nvSpPr>
          <p:cNvPr id="18" name="">
            <a:extLst xmlns:a="http://schemas.openxmlformats.org/drawingml/2006/main">
              <a:ext uri="{FF2B5EF4-FFF2-40B4-BE49-F238E27FC236}">
                <a16:creationId xmlns:a16="http://schemas.microsoft.com/office/drawing/2014/main" id="{394AC842-B561-4623-A07B-98E1208956CE}"/>
              </a:ext>
            </a:extLst>
          </p:cNvPr>
          <p:cNvSpPr>
            <a:spLocks xmlns:a="http://schemas.openxmlformats.org/drawingml/2006/main" noGrp="1"/>
          </p:cNvSpPr>
          <p:nvPr/>
        </p:nvSpPr>
        <p:spPr>
          <a:xfrm xmlns:a="http://schemas.openxmlformats.org/drawingml/2006/main">
            <a:off x="457200" y="266700"/>
            <a:ext cx="4381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14796E"/>
                </a:solidFill>
                <a:latin typeface="Arial"/>
                <a:ea typeface="Arial"/>
                <a:cs typeface="Arial"/>
              </a:defRPr>
            </a:pPr>
            <a:r>
              <a:rPr sz="825" b="1">
                <a:solidFill>
                  <a:srgbClr val="14796E"/>
                </a:solidFill>
                <a:latin typeface="Arial"/>
                <a:ea typeface="Arial"/>
                <a:cs typeface="Arial"/>
              </a:rPr>
              <a:t>ATLAS OF PAINTINGS  /  CLASSROOM STUDY  /  02</a:t>
            </a:r>
          </a:p>
        </p:txBody>
      </p:sp>
      <p:sp>
        <p:nvSpPr>
          <p:cNvPr id="2" name="">
            <a:extLst xmlns:a="http://schemas.openxmlformats.org/drawingml/2006/main">
              <a:ext uri="{FF2B5EF4-FFF2-40B4-BE49-F238E27FC236}">
                <a16:creationId xmlns:a16="http://schemas.microsoft.com/office/drawing/2014/main" id="{22C932F1-21DA-484A-A6E0-9F6A07BB3465}"/>
              </a:ext>
            </a:extLst>
          </p:cNvPr>
          <p:cNvSpPr>
            <a:spLocks xmlns:a="http://schemas.openxmlformats.org/drawingml/2006/main" noGrp="1"/>
          </p:cNvSpPr>
          <p:nvPr/>
        </p:nvSpPr>
        <p:spPr>
          <a:xfrm xmlns:a="http://schemas.openxmlformats.org/drawingml/2006/main">
            <a:off x="457200" y="581025"/>
            <a:ext cx="10668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550" b="1">
                <a:solidFill>
                  <a:srgbClr val="172126"/>
                </a:solidFill>
                <a:latin typeface="Arial"/>
                <a:ea typeface="Arial"/>
                <a:cs typeface="Arial"/>
              </a:defRPr>
            </a:pPr>
            <a:r>
              <a:rPr sz="2550" b="1">
                <a:solidFill>
                  <a:srgbClr val="172126"/>
                </a:solidFill>
                <a:latin typeface="Arial"/>
                <a:ea typeface="Arial"/>
                <a:cs typeface="Arial"/>
              </a:rPr>
              <a:t>Establish the objects before interpreting</a:t>
            </a:r>
          </a:p>
        </p:txBody>
      </p:sp>
      <p:sp>
        <p:nvSpPr>
          <p:cNvPr id="3" name="">
            <a:extLst xmlns:a="http://schemas.openxmlformats.org/drawingml/2006/main">
              <a:ext uri="{FF2B5EF4-FFF2-40B4-BE49-F238E27FC236}">
                <a16:creationId xmlns:a16="http://schemas.microsoft.com/office/drawing/2014/main" id="{6F01ABB2-BCB8-4BD6-B542-D5ED3B950905}"/>
              </a:ext>
            </a:extLst>
          </p:cNvPr>
          <p:cNvSpPr>
            <a:spLocks xmlns:a="http://schemas.openxmlformats.org/drawingml/2006/main" noGrp="1"/>
          </p:cNvSpPr>
          <p:nvPr/>
        </p:nvSpPr>
        <p:spPr>
          <a:xfrm xmlns:a="http://schemas.openxmlformats.org/drawingml/2006/main">
            <a:off x="457200" y="1181100"/>
            <a:ext cx="11277600" cy="9525"/>
          </a:xfrm>
          <a:prstGeom xmlns:a="http://schemas.openxmlformats.org/drawingml/2006/main" prst="rect">
            <a:avLst/>
          </a:prstGeom>
          <a:solidFill xmlns:a="http://schemas.openxmlformats.org/drawingml/2006/main">
            <a:srgbClr val="C8D0D1"/>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88B48863-5B8E-4CBE-B70E-2C8310A0CEE6}"/>
              </a:ext>
            </a:extLst>
          </p:cNvPr>
          <p:cNvSpPr>
            <a:spLocks xmlns:a="http://schemas.openxmlformats.org/drawingml/2006/main" noGrp="1"/>
          </p:cNvSpPr>
          <p:nvPr/>
        </p:nvSpPr>
        <p:spPr>
          <a:xfrm xmlns:a="http://schemas.openxmlformats.org/drawingml/2006/main">
            <a:off x="10096500" y="6419850"/>
            <a:ext cx="16383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750" b="0">
                <a:solidFill>
                  <a:srgbClr val="66737A"/>
                </a:solidFill>
                <a:latin typeface="Arial"/>
                <a:ea typeface="Arial"/>
                <a:cs typeface="Arial"/>
              </a:defRPr>
            </a:pPr>
            <a:r>
              <a:rPr sz="750" b="0">
                <a:solidFill>
                  <a:srgbClr val="66737A"/>
                </a:solidFill>
                <a:latin typeface="Arial"/>
                <a:ea typeface="Arial"/>
                <a:cs typeface="Arial"/>
              </a:rPr>
              <a:t>Monet vs Van Gogh</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2f59392ebaa7473d"/>
          <a:stretch xmlns:a="http://schemas.openxmlformats.org/drawingml/2006/main"/>
        </p:blipFill>
        <p:spPr>
          <a:xfrm xmlns:a="http://schemas.openxmlformats.org/drawingml/2006/main">
            <a:off x="457200" y="1620838"/>
            <a:ext cx="2362200" cy="2263775"/>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3B98E782-CB6C-4525-BB7E-9C04C9403893}"/>
              </a:ext>
            </a:extLst>
          </p:cNvPr>
          <p:cNvSpPr>
            <a:spLocks xmlns:a="http://schemas.openxmlformats.org/drawingml/2006/main" noGrp="1"/>
          </p:cNvSpPr>
          <p:nvPr/>
        </p:nvSpPr>
        <p:spPr>
          <a:xfrm xmlns:a="http://schemas.openxmlformats.org/drawingml/2006/main">
            <a:off x="3086100" y="1466850"/>
            <a:ext cx="19050" cy="3733800"/>
          </a:xfrm>
          <a:prstGeom xmlns:a="http://schemas.openxmlformats.org/drawingml/2006/main" prst="rect">
            <a:avLst/>
          </a:prstGeom>
          <a:solidFill xmlns:a="http://schemas.openxmlformats.org/drawingml/2006/main">
            <a:srgbClr val="14796E"/>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DF338CB3-3094-4193-8871-649682D4057F}"/>
              </a:ext>
            </a:extLst>
          </p:cNvPr>
          <p:cNvSpPr>
            <a:spLocks xmlns:a="http://schemas.openxmlformats.org/drawingml/2006/main" noGrp="1"/>
          </p:cNvSpPr>
          <p:nvPr/>
        </p:nvSpPr>
        <p:spPr>
          <a:xfrm xmlns:a="http://schemas.openxmlformats.org/drawingml/2006/main">
            <a:off x="3352800" y="1504950"/>
            <a:ext cx="2476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14796E"/>
                </a:solidFill>
                <a:latin typeface="Arial"/>
                <a:ea typeface="Arial"/>
                <a:cs typeface="Arial"/>
              </a:defRPr>
            </a:pPr>
            <a:r>
              <a:rPr sz="825" b="1">
                <a:solidFill>
                  <a:srgbClr val="14796E"/>
                </a:solidFill>
                <a:latin typeface="Arial"/>
                <a:ea typeface="Arial"/>
                <a:cs typeface="Arial"/>
              </a:rPr>
              <a:t>CLAUDE MONET</a:t>
            </a:r>
          </a:p>
        </p:txBody>
      </p:sp>
      <p:sp>
        <p:nvSpPr>
          <p:cNvPr id="8" name="">
            <a:extLst xmlns:a="http://schemas.openxmlformats.org/drawingml/2006/main">
              <a:ext uri="{FF2B5EF4-FFF2-40B4-BE49-F238E27FC236}">
                <a16:creationId xmlns:a16="http://schemas.microsoft.com/office/drawing/2014/main" id="{835FB944-0356-4B1F-B12D-7F2378BD7F53}"/>
              </a:ext>
            </a:extLst>
          </p:cNvPr>
          <p:cNvSpPr>
            <a:spLocks xmlns:a="http://schemas.openxmlformats.org/drawingml/2006/main" noGrp="1"/>
          </p:cNvSpPr>
          <p:nvPr/>
        </p:nvSpPr>
        <p:spPr>
          <a:xfrm xmlns:a="http://schemas.openxmlformats.org/drawingml/2006/main">
            <a:off x="3352800" y="1857375"/>
            <a:ext cx="24765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100" b="1">
                <a:solidFill>
                  <a:srgbClr val="172126"/>
                </a:solidFill>
                <a:latin typeface="Arial"/>
                <a:ea typeface="Arial"/>
                <a:cs typeface="Arial"/>
              </a:defRPr>
            </a:pPr>
            <a:r>
              <a:rPr sz="2100" b="1">
                <a:solidFill>
                  <a:srgbClr val="172126"/>
                </a:solidFill>
                <a:latin typeface="Arial"/>
                <a:ea typeface="Arial"/>
                <a:cs typeface="Arial"/>
              </a:rPr>
              <a:t>The Water-Lily Pond</a:t>
            </a:r>
          </a:p>
        </p:txBody>
      </p:sp>
      <p:sp>
        <p:nvSpPr>
          <p:cNvPr id="9" name="">
            <a:extLst xmlns:a="http://schemas.openxmlformats.org/drawingml/2006/main">
              <a:ext uri="{FF2B5EF4-FFF2-40B4-BE49-F238E27FC236}">
                <a16:creationId xmlns:a16="http://schemas.microsoft.com/office/drawing/2014/main" id="{C4B548B3-42AC-42CE-8B65-51D25E5AEDEC}"/>
              </a:ext>
            </a:extLst>
          </p:cNvPr>
          <p:cNvSpPr>
            <a:spLocks xmlns:a="http://schemas.openxmlformats.org/drawingml/2006/main" noGrp="1"/>
          </p:cNvSpPr>
          <p:nvPr/>
        </p:nvSpPr>
        <p:spPr>
          <a:xfrm xmlns:a="http://schemas.openxmlformats.org/drawingml/2006/main">
            <a:off x="3352800" y="2857500"/>
            <a:ext cx="2476500" cy="1333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425" b="0">
                <a:solidFill>
                  <a:srgbClr val="66737A"/>
                </a:solidFill>
                <a:latin typeface="Arial"/>
                <a:ea typeface="Arial"/>
                <a:cs typeface="Arial"/>
              </a:defRPr>
            </a:pPr>
            <a:r>
              <a:rPr sz="1425" b="0">
                <a:solidFill>
                  <a:srgbClr val="66737A"/>
                </a:solidFill>
                <a:latin typeface="Arial"/>
                <a:ea typeface="Arial"/>
                <a:cs typeface="Arial"/>
              </a:rPr>
              <a:t>1899</a:t>
            </a:r>
          </a:p>
          <a:p xmlns:a="http://schemas.openxmlformats.org/drawingml/2006/main">
            <a:pPr algn="l">
              <a:defRPr sz="1425" b="0">
                <a:solidFill>
                  <a:srgbClr val="66737A"/>
                </a:solidFill>
                <a:latin typeface="Arial"/>
                <a:ea typeface="Arial"/>
                <a:cs typeface="Arial"/>
              </a:defRPr>
            </a:pPr>
            <a:r>
              <a:rPr sz="1425" b="0">
                <a:solidFill>
                  <a:srgbClr val="66737A"/>
                </a:solidFill>
                <a:latin typeface="Arial"/>
                <a:ea typeface="Arial"/>
                <a:cs typeface="Arial"/>
              </a:rPr>
              <a:t>Oil on canvas</a:t>
            </a:r>
          </a:p>
          <a:p xmlns:a="http://schemas.openxmlformats.org/drawingml/2006/main">
            <a:pPr algn="l">
              <a:defRPr sz="1425" b="0">
                <a:solidFill>
                  <a:srgbClr val="66737A"/>
                </a:solidFill>
                <a:latin typeface="Arial"/>
                <a:ea typeface="Arial"/>
                <a:cs typeface="Arial"/>
              </a:defRPr>
            </a:pPr>
            <a:r>
              <a:rPr sz="1425" b="0">
                <a:solidFill>
                  <a:srgbClr val="66737A"/>
                </a:solidFill>
                <a:latin typeface="Arial"/>
                <a:ea typeface="Arial"/>
                <a:cs typeface="Arial"/>
              </a:rPr>
              <a:t>88.3 × 93.1 cm</a:t>
            </a:r>
          </a:p>
          <a:p xmlns:a="http://schemas.openxmlformats.org/drawingml/2006/main">
            <a:pPr algn="l">
              <a:defRPr sz="1425" b="0">
                <a:solidFill>
                  <a:srgbClr val="66737A"/>
                </a:solidFill>
                <a:latin typeface="Arial"/>
                <a:ea typeface="Arial"/>
                <a:cs typeface="Arial"/>
              </a:defRPr>
            </a:pPr>
            <a:r>
              <a:rPr sz="1425" b="0">
                <a:solidFill>
                  <a:srgbClr val="66737A"/>
                </a:solidFill>
                <a:latin typeface="Arial"/>
                <a:ea typeface="Arial"/>
                <a:cs typeface="Arial"/>
              </a:rPr>
              <a:t>The National Gallery, London</a:t>
            </a:r>
          </a:p>
        </p:txBody>
      </p:sp>
      <p:pic>
        <p:nvPicPr>
          <p:cNvPr id="27" name=""/>
          <p:cNvPicPr>
            <a:picLocks xmlns:a="http://schemas.openxmlformats.org/drawingml/2006/main" noChangeAspect="1"/>
          </p:cNvPicPr>
          <p:nvPr/>
        </p:nvPicPr>
        <p:blipFill>
          <a:blip xmlns:r="http://schemas.openxmlformats.org/officeDocument/2006/relationships" xmlns:a="http://schemas.openxmlformats.org/drawingml/2006/main" r:embed="Rb4c80404036f4179"/>
          <a:stretch xmlns:a="http://schemas.openxmlformats.org/drawingml/2006/main"/>
        </p:blipFill>
        <p:spPr>
          <a:xfrm xmlns:a="http://schemas.openxmlformats.org/drawingml/2006/main">
            <a:off x="6305550" y="1841310"/>
            <a:ext cx="2362200" cy="1822831"/>
          </a:xfrm>
          <a:prstGeom xmlns:a="http://schemas.openxmlformats.org/drawingml/2006/main" prst="rect">
            <a:avLst/>
          </a:prstGeom>
        </p:spPr>
      </p:pic>
      <p:sp>
        <p:nvSpPr>
          <p:cNvPr id="11" name="">
            <a:extLst xmlns:a="http://schemas.openxmlformats.org/drawingml/2006/main">
              <a:ext uri="{FF2B5EF4-FFF2-40B4-BE49-F238E27FC236}">
                <a16:creationId xmlns:a16="http://schemas.microsoft.com/office/drawing/2014/main" id="{B7B606A2-E036-4F52-B311-2DA78EFF0C31}"/>
              </a:ext>
            </a:extLst>
          </p:cNvPr>
          <p:cNvSpPr>
            <a:spLocks xmlns:a="http://schemas.openxmlformats.org/drawingml/2006/main" noGrp="1"/>
          </p:cNvSpPr>
          <p:nvPr/>
        </p:nvSpPr>
        <p:spPr>
          <a:xfrm xmlns:a="http://schemas.openxmlformats.org/drawingml/2006/main">
            <a:off x="8934450" y="1466850"/>
            <a:ext cx="19050" cy="3733800"/>
          </a:xfrm>
          <a:prstGeom xmlns:a="http://schemas.openxmlformats.org/drawingml/2006/main" prst="rect">
            <a:avLst/>
          </a:prstGeom>
          <a:solidFill xmlns:a="http://schemas.openxmlformats.org/drawingml/2006/main">
            <a:srgbClr val="3F6F9B"/>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A3CA6EE7-E93F-4D8B-84C2-6E94C9CD0F13}"/>
              </a:ext>
            </a:extLst>
          </p:cNvPr>
          <p:cNvSpPr>
            <a:spLocks xmlns:a="http://schemas.openxmlformats.org/drawingml/2006/main" noGrp="1"/>
          </p:cNvSpPr>
          <p:nvPr/>
        </p:nvSpPr>
        <p:spPr>
          <a:xfrm xmlns:a="http://schemas.openxmlformats.org/drawingml/2006/main">
            <a:off x="9201150" y="1504950"/>
            <a:ext cx="2476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3F6F9B"/>
                </a:solidFill>
                <a:latin typeface="Arial"/>
                <a:ea typeface="Arial"/>
                <a:cs typeface="Arial"/>
              </a:defRPr>
            </a:pPr>
            <a:r>
              <a:rPr sz="825" b="1">
                <a:solidFill>
                  <a:srgbClr val="3F6F9B"/>
                </a:solidFill>
                <a:latin typeface="Arial"/>
                <a:ea typeface="Arial"/>
                <a:cs typeface="Arial"/>
              </a:rPr>
              <a:t>VINCENT VAN GOGH</a:t>
            </a:r>
          </a:p>
        </p:txBody>
      </p:sp>
      <p:sp>
        <p:nvSpPr>
          <p:cNvPr id="13" name="">
            <a:extLst xmlns:a="http://schemas.openxmlformats.org/drawingml/2006/main">
              <a:ext uri="{FF2B5EF4-FFF2-40B4-BE49-F238E27FC236}">
                <a16:creationId xmlns:a16="http://schemas.microsoft.com/office/drawing/2014/main" id="{370FD7FA-191D-456A-8C04-7306354352E6}"/>
              </a:ext>
            </a:extLst>
          </p:cNvPr>
          <p:cNvSpPr>
            <a:spLocks xmlns:a="http://schemas.openxmlformats.org/drawingml/2006/main" noGrp="1"/>
          </p:cNvSpPr>
          <p:nvPr/>
        </p:nvSpPr>
        <p:spPr>
          <a:xfrm xmlns:a="http://schemas.openxmlformats.org/drawingml/2006/main">
            <a:off x="9201150" y="1857375"/>
            <a:ext cx="24765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100" b="1">
                <a:solidFill>
                  <a:srgbClr val="172126"/>
                </a:solidFill>
                <a:latin typeface="Arial"/>
                <a:ea typeface="Arial"/>
                <a:cs typeface="Arial"/>
              </a:defRPr>
            </a:pPr>
            <a:r>
              <a:rPr sz="2100" b="1">
                <a:solidFill>
                  <a:srgbClr val="172126"/>
                </a:solidFill>
                <a:latin typeface="Arial"/>
                <a:ea typeface="Arial"/>
                <a:cs typeface="Arial"/>
              </a:rPr>
              <a:t>Starry Night Over the Rhône</a:t>
            </a:r>
          </a:p>
        </p:txBody>
      </p:sp>
      <p:sp>
        <p:nvSpPr>
          <p:cNvPr id="14" name="">
            <a:extLst xmlns:a="http://schemas.openxmlformats.org/drawingml/2006/main">
              <a:ext uri="{FF2B5EF4-FFF2-40B4-BE49-F238E27FC236}">
                <a16:creationId xmlns:a16="http://schemas.microsoft.com/office/drawing/2014/main" id="{914D3415-5FE0-4C95-9183-122B402E11FB}"/>
              </a:ext>
            </a:extLst>
          </p:cNvPr>
          <p:cNvSpPr>
            <a:spLocks xmlns:a="http://schemas.openxmlformats.org/drawingml/2006/main" noGrp="1"/>
          </p:cNvSpPr>
          <p:nvPr/>
        </p:nvSpPr>
        <p:spPr>
          <a:xfrm xmlns:a="http://schemas.openxmlformats.org/drawingml/2006/main">
            <a:off x="9201150" y="2857500"/>
            <a:ext cx="2476500" cy="1333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425" b="0">
                <a:solidFill>
                  <a:srgbClr val="66737A"/>
                </a:solidFill>
                <a:latin typeface="Arial"/>
                <a:ea typeface="Arial"/>
                <a:cs typeface="Arial"/>
              </a:defRPr>
            </a:pPr>
            <a:r>
              <a:rPr sz="1425" b="0">
                <a:solidFill>
                  <a:srgbClr val="66737A"/>
                </a:solidFill>
                <a:latin typeface="Arial"/>
                <a:ea typeface="Arial"/>
                <a:cs typeface="Arial"/>
              </a:rPr>
              <a:t>1888</a:t>
            </a:r>
          </a:p>
          <a:p xmlns:a="http://schemas.openxmlformats.org/drawingml/2006/main">
            <a:pPr algn="l">
              <a:defRPr sz="1425" b="0">
                <a:solidFill>
                  <a:srgbClr val="66737A"/>
                </a:solidFill>
                <a:latin typeface="Arial"/>
                <a:ea typeface="Arial"/>
                <a:cs typeface="Arial"/>
              </a:defRPr>
            </a:pPr>
            <a:r>
              <a:rPr sz="1425" b="0">
                <a:solidFill>
                  <a:srgbClr val="66737A"/>
                </a:solidFill>
                <a:latin typeface="Arial"/>
                <a:ea typeface="Arial"/>
                <a:cs typeface="Arial"/>
              </a:rPr>
              <a:t>Oil on canvas</a:t>
            </a:r>
          </a:p>
          <a:p xmlns:a="http://schemas.openxmlformats.org/drawingml/2006/main">
            <a:pPr algn="l">
              <a:defRPr sz="1425" b="0">
                <a:solidFill>
                  <a:srgbClr val="66737A"/>
                </a:solidFill>
                <a:latin typeface="Arial"/>
                <a:ea typeface="Arial"/>
                <a:cs typeface="Arial"/>
              </a:defRPr>
            </a:pPr>
            <a:r>
              <a:rPr sz="1425" b="0">
                <a:solidFill>
                  <a:srgbClr val="66737A"/>
                </a:solidFill>
                <a:latin typeface="Arial"/>
                <a:ea typeface="Arial"/>
                <a:cs typeface="Arial"/>
              </a:rPr>
              <a:t>72.5 × 92 cm</a:t>
            </a:r>
          </a:p>
          <a:p xmlns:a="http://schemas.openxmlformats.org/drawingml/2006/main">
            <a:pPr algn="l">
              <a:defRPr sz="1425" b="0">
                <a:solidFill>
                  <a:srgbClr val="66737A"/>
                </a:solidFill>
                <a:latin typeface="Arial"/>
                <a:ea typeface="Arial"/>
                <a:cs typeface="Arial"/>
              </a:defRPr>
            </a:pPr>
            <a:r>
              <a:rPr sz="1425" b="0">
                <a:solidFill>
                  <a:srgbClr val="66737A"/>
                </a:solidFill>
                <a:latin typeface="Arial"/>
                <a:ea typeface="Arial"/>
                <a:cs typeface="Arial"/>
              </a:rPr>
              <a:t>Musée d'Orsay, Paris</a:t>
            </a:r>
          </a:p>
        </p:txBody>
      </p:sp>
      <p:sp>
        <p:nvSpPr>
          <p:cNvPr id="15" name="">
            <a:extLst xmlns:a="http://schemas.openxmlformats.org/drawingml/2006/main">
              <a:ext uri="{FF2B5EF4-FFF2-40B4-BE49-F238E27FC236}">
                <a16:creationId xmlns:a16="http://schemas.microsoft.com/office/drawing/2014/main" id="{CC38DD9F-9260-44FD-9CE7-0A7E205072E8}"/>
              </a:ext>
            </a:extLst>
          </p:cNvPr>
          <p:cNvSpPr>
            <a:spLocks xmlns:a="http://schemas.openxmlformats.org/drawingml/2006/main" noGrp="1"/>
          </p:cNvSpPr>
          <p:nvPr/>
        </p:nvSpPr>
        <p:spPr>
          <a:xfrm xmlns:a="http://schemas.openxmlformats.org/drawingml/2006/main">
            <a:off x="457200" y="5524500"/>
            <a:ext cx="11277600" cy="533400"/>
          </a:xfrm>
          <a:prstGeom xmlns:a="http://schemas.openxmlformats.org/drawingml/2006/main" prst="rect">
            <a:avLst/>
          </a:prstGeom>
          <a:solidFill xmlns:a="http://schemas.openxmlformats.org/drawingml/2006/main">
            <a:srgbClr val="E4ECEA"/>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F50C837C-0F74-4E2A-A5FA-87B0FAF90F02}"/>
              </a:ext>
            </a:extLst>
          </p:cNvPr>
          <p:cNvSpPr>
            <a:spLocks xmlns:a="http://schemas.openxmlformats.org/drawingml/2006/main" noGrp="1"/>
          </p:cNvSpPr>
          <p:nvPr/>
        </p:nvSpPr>
        <p:spPr>
          <a:xfrm xmlns:a="http://schemas.openxmlformats.org/drawingml/2006/main">
            <a:off x="685800" y="5686425"/>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14796E"/>
                </a:solidFill>
                <a:latin typeface="Arial"/>
                <a:ea typeface="Arial"/>
                <a:cs typeface="Arial"/>
              </a:defRPr>
            </a:pPr>
            <a:r>
              <a:rPr sz="825" b="1">
                <a:solidFill>
                  <a:srgbClr val="14796E"/>
                </a:solidFill>
                <a:latin typeface="Arial"/>
                <a:ea typeface="Arial"/>
                <a:cs typeface="Arial"/>
              </a:rPr>
              <a:t>OBJECT FACT ≠ INTERPRETATION</a:t>
            </a:r>
          </a:p>
        </p:txBody>
      </p:sp>
      <p:sp>
        <p:nvSpPr>
          <p:cNvPr id="17" name="">
            <a:extLst xmlns:a="http://schemas.openxmlformats.org/drawingml/2006/main">
              <a:ext uri="{FF2B5EF4-FFF2-40B4-BE49-F238E27FC236}">
                <a16:creationId xmlns:a16="http://schemas.microsoft.com/office/drawing/2014/main" id="{62A53460-CDE0-4069-B853-7E5B8E9EBA09}"/>
              </a:ext>
            </a:extLst>
          </p:cNvPr>
          <p:cNvSpPr>
            <a:spLocks xmlns:a="http://schemas.openxmlformats.org/drawingml/2006/main" noGrp="1"/>
          </p:cNvSpPr>
          <p:nvPr/>
        </p:nvSpPr>
        <p:spPr>
          <a:xfrm xmlns:a="http://schemas.openxmlformats.org/drawingml/2006/main">
            <a:off x="3695700" y="5648325"/>
            <a:ext cx="76962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275" b="0">
                <a:solidFill>
                  <a:srgbClr val="172126"/>
                </a:solidFill>
                <a:latin typeface="Arial"/>
                <a:ea typeface="Arial"/>
                <a:cs typeface="Arial"/>
              </a:defRPr>
            </a:pPr>
            <a:r>
              <a:rPr sz="1275" b="0">
                <a:solidFill>
                  <a:srgbClr val="172126"/>
                </a:solidFill>
                <a:latin typeface="Arial"/>
                <a:ea typeface="Arial"/>
                <a:cs typeface="Arial"/>
              </a:rPr>
              <a:t>Keep title, date, medium, dimensions and holding institution stable while claims remain open to revision.</a:t>
            </a:r>
          </a:p>
        </p:txBody>
      </p:sp>
    </p:spTree>
    <p:extLst>
      <p:ext uri="{BB962C8B-B14F-4D97-AF65-F5344CB8AC3E}">
        <p14:creationId xmlns:p14="http://schemas.microsoft.com/office/powerpoint/2010/main" val="1123156239"/>
      </p:ext>
    </p:extLst>
  </p:cSld>
</p:sld>
</file>

<file path=ppt/slides/slide4.xml><?xml version="1.0" encoding="utf-8"?>
<p:sld xmlns:p="http://schemas.openxmlformats.org/presentationml/2006/main">
  <p:cSld>
    <p:bg>
      <p:bgPr>
        <a:solidFill xmlns:a="http://schemas.openxmlformats.org/drawingml/2006/main">
          <a:srgbClr val="F3F5F4"/>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3E3E1196-08A7-4184-98EA-15D3D4BC10CC}"/>
              </a:ext>
            </a:extLst>
          </p:cNvPr>
          <p:cNvSpPr>
            <a:spLocks xmlns:a="http://schemas.openxmlformats.org/drawingml/2006/main" noGrp="1"/>
          </p:cNvSpPr>
          <p:nvPr/>
        </p:nvSpPr>
        <p:spPr>
          <a:xfrm xmlns:a="http://schemas.openxmlformats.org/drawingml/2006/main">
            <a:off x="457200" y="266700"/>
            <a:ext cx="4381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14796E"/>
                </a:solidFill>
                <a:latin typeface="Arial"/>
                <a:ea typeface="Arial"/>
                <a:cs typeface="Arial"/>
              </a:defRPr>
            </a:pPr>
            <a:r>
              <a:rPr sz="825" b="1">
                <a:solidFill>
                  <a:srgbClr val="14796E"/>
                </a:solidFill>
                <a:latin typeface="Arial"/>
                <a:ea typeface="Arial"/>
                <a:cs typeface="Arial"/>
              </a:rPr>
              <a:t>ATLAS OF PAINTINGS  /  CLASSROOM STUDY  /  03</a:t>
            </a:r>
          </a:p>
        </p:txBody>
      </p:sp>
      <p:sp>
        <p:nvSpPr>
          <p:cNvPr id="2" name="">
            <a:extLst xmlns:a="http://schemas.openxmlformats.org/drawingml/2006/main">
              <a:ext uri="{FF2B5EF4-FFF2-40B4-BE49-F238E27FC236}">
                <a16:creationId xmlns:a16="http://schemas.microsoft.com/office/drawing/2014/main" id="{CD6D6821-DDD9-4F54-97AA-9DD9297E8796}"/>
              </a:ext>
            </a:extLst>
          </p:cNvPr>
          <p:cNvSpPr>
            <a:spLocks xmlns:a="http://schemas.openxmlformats.org/drawingml/2006/main" noGrp="1"/>
          </p:cNvSpPr>
          <p:nvPr/>
        </p:nvSpPr>
        <p:spPr>
          <a:xfrm xmlns:a="http://schemas.openxmlformats.org/drawingml/2006/main">
            <a:off x="457200" y="581025"/>
            <a:ext cx="10668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550" b="1">
                <a:solidFill>
                  <a:srgbClr val="172126"/>
                </a:solidFill>
                <a:latin typeface="Arial"/>
                <a:ea typeface="Arial"/>
                <a:cs typeface="Arial"/>
              </a:defRPr>
            </a:pPr>
            <a:r>
              <a:rPr sz="2550" b="1">
                <a:solidFill>
                  <a:srgbClr val="172126"/>
                </a:solidFill>
                <a:latin typeface="Arial"/>
                <a:ea typeface="Arial"/>
                <a:cs typeface="Arial"/>
              </a:rPr>
              <a:t>Evidence pair 1 / Surface and depth</a:t>
            </a:r>
          </a:p>
        </p:txBody>
      </p:sp>
      <p:sp>
        <p:nvSpPr>
          <p:cNvPr id="3" name="">
            <a:extLst xmlns:a="http://schemas.openxmlformats.org/drawingml/2006/main">
              <a:ext uri="{FF2B5EF4-FFF2-40B4-BE49-F238E27FC236}">
                <a16:creationId xmlns:a16="http://schemas.microsoft.com/office/drawing/2014/main" id="{6B23947F-5C93-40BD-B908-376243D74F9B}"/>
              </a:ext>
            </a:extLst>
          </p:cNvPr>
          <p:cNvSpPr>
            <a:spLocks xmlns:a="http://schemas.openxmlformats.org/drawingml/2006/main" noGrp="1"/>
          </p:cNvSpPr>
          <p:nvPr/>
        </p:nvSpPr>
        <p:spPr>
          <a:xfrm xmlns:a="http://schemas.openxmlformats.org/drawingml/2006/main">
            <a:off x="457200" y="1181100"/>
            <a:ext cx="11277600" cy="9525"/>
          </a:xfrm>
          <a:prstGeom xmlns:a="http://schemas.openxmlformats.org/drawingml/2006/main" prst="rect">
            <a:avLst/>
          </a:prstGeom>
          <a:solidFill xmlns:a="http://schemas.openxmlformats.org/drawingml/2006/main">
            <a:srgbClr val="C8D0D1"/>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32C304EE-EF97-4236-B2EE-1ED2590A5583}"/>
              </a:ext>
            </a:extLst>
          </p:cNvPr>
          <p:cNvSpPr>
            <a:spLocks xmlns:a="http://schemas.openxmlformats.org/drawingml/2006/main" noGrp="1"/>
          </p:cNvSpPr>
          <p:nvPr/>
        </p:nvSpPr>
        <p:spPr>
          <a:xfrm xmlns:a="http://schemas.openxmlformats.org/drawingml/2006/main">
            <a:off x="10096500" y="6419850"/>
            <a:ext cx="16383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750" b="0">
                <a:solidFill>
                  <a:srgbClr val="66737A"/>
                </a:solidFill>
                <a:latin typeface="Arial"/>
                <a:ea typeface="Arial"/>
                <a:cs typeface="Arial"/>
              </a:defRPr>
            </a:pPr>
            <a:r>
              <a:rPr sz="750" b="0">
                <a:solidFill>
                  <a:srgbClr val="66737A"/>
                </a:solidFill>
                <a:latin typeface="Arial"/>
                <a:ea typeface="Arial"/>
                <a:cs typeface="Arial"/>
              </a:rPr>
              <a:t>Monet vs Van Gogh</a:t>
            </a:r>
          </a:p>
        </p:txBody>
      </p:sp>
      <p:sp>
        <p:nvSpPr>
          <p:cNvPr id="5" name="">
            <a:extLst xmlns:a="http://schemas.openxmlformats.org/drawingml/2006/main">
              <a:ext uri="{FF2B5EF4-FFF2-40B4-BE49-F238E27FC236}">
                <a16:creationId xmlns:a16="http://schemas.microsoft.com/office/drawing/2014/main" id="{BAD97841-F15D-497B-97B8-C8A356B7B57D}"/>
              </a:ext>
            </a:extLst>
          </p:cNvPr>
          <p:cNvSpPr>
            <a:spLocks xmlns:a="http://schemas.openxmlformats.org/drawingml/2006/main" noGrp="1"/>
          </p:cNvSpPr>
          <p:nvPr/>
        </p:nvSpPr>
        <p:spPr>
          <a:xfrm xmlns:a="http://schemas.openxmlformats.org/drawingml/2006/main">
            <a:off x="457200" y="1381125"/>
            <a:ext cx="112776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1">
                <a:solidFill>
                  <a:srgbClr val="172126"/>
                </a:solidFill>
                <a:latin typeface="Arial"/>
                <a:ea typeface="Arial"/>
                <a:cs typeface="Arial"/>
              </a:defRPr>
            </a:pPr>
            <a:r>
              <a:rPr sz="1650" b="1">
                <a:solidFill>
                  <a:srgbClr val="172126"/>
                </a:solidFill>
                <a:latin typeface="Arial"/>
                <a:ea typeface="Arial"/>
                <a:cs typeface="Arial"/>
              </a:rPr>
              <a:t>Where does the painted surface stop behaving like a transparent window?</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19d0d19ccbbd499c"/>
          <a:srcRect xmlns:a="http://schemas.openxmlformats.org/drawingml/2006/main" l="0" t="25868" r="0" b="25868"/>
          <a:stretch xmlns:a="http://schemas.openxmlformats.org/drawingml/2006/main">
            <a:fillRect l="0" t="0" r="0" b="0"/>
          </a:stretch>
        </p:blipFill>
        <p:spPr>
          <a:xfrm xmlns:a="http://schemas.openxmlformats.org/drawingml/2006/main">
            <a:off x="457200" y="2114550"/>
            <a:ext cx="4762500" cy="2571750"/>
          </a:xfrm>
          <a:prstGeom xmlns:a="http://schemas.openxmlformats.org/drawingml/2006/main" prst="rect">
            <a:avLst/>
          </a:prstGeom>
        </p:spPr>
      </p:pic>
      <p:pic>
        <p:nvPicPr>
          <p:cNvPr id="21" name=""/>
          <p:cNvPicPr>
            <a:picLocks xmlns:a="http://schemas.openxmlformats.org/drawingml/2006/main" noChangeAspect="1"/>
          </p:cNvPicPr>
          <p:nvPr/>
        </p:nvPicPr>
        <p:blipFill>
          <a:blip xmlns:r="http://schemas.openxmlformats.org/officeDocument/2006/relationships" xmlns:a="http://schemas.openxmlformats.org/drawingml/2006/main" r:embed="Ra1a79ece103b4877"/>
          <a:srcRect xmlns:a="http://schemas.openxmlformats.org/drawingml/2006/main" l="0" t="6250" r="0" b="6250"/>
          <a:stretch xmlns:a="http://schemas.openxmlformats.org/drawingml/2006/main">
            <a:fillRect l="0" t="0" r="0" b="0"/>
          </a:stretch>
        </p:blipFill>
        <p:spPr>
          <a:xfrm xmlns:a="http://schemas.openxmlformats.org/drawingml/2006/main">
            <a:off x="6972300" y="2114550"/>
            <a:ext cx="4762500" cy="2571750"/>
          </a:xfrm>
          <a:prstGeom xmlns:a="http://schemas.openxmlformats.org/drawingml/2006/main" prst="rect">
            <a:avLst/>
          </a:prstGeom>
        </p:spPr>
      </p:pic>
      <p:sp>
        <p:nvSpPr>
          <p:cNvPr id="8" name="">
            <a:extLst xmlns:a="http://schemas.openxmlformats.org/drawingml/2006/main">
              <a:ext uri="{FF2B5EF4-FFF2-40B4-BE49-F238E27FC236}">
                <a16:creationId xmlns:a16="http://schemas.microsoft.com/office/drawing/2014/main" id="{5A2A0E07-BBB9-4E59-AB69-AE1A82CBEECE}"/>
              </a:ext>
            </a:extLst>
          </p:cNvPr>
          <p:cNvSpPr>
            <a:spLocks xmlns:a="http://schemas.openxmlformats.org/drawingml/2006/main" noGrp="1"/>
          </p:cNvSpPr>
          <p:nvPr/>
        </p:nvSpPr>
        <p:spPr>
          <a:xfrm xmlns:a="http://schemas.openxmlformats.org/drawingml/2006/main">
            <a:off x="457200" y="4876800"/>
            <a:ext cx="152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14796E"/>
                </a:solidFill>
                <a:latin typeface="Arial"/>
                <a:ea typeface="Arial"/>
                <a:cs typeface="Arial"/>
              </a:defRPr>
            </a:pPr>
            <a:r>
              <a:rPr sz="825" b="1">
                <a:solidFill>
                  <a:srgbClr val="14796E"/>
                </a:solidFill>
                <a:latin typeface="Arial"/>
                <a:ea typeface="Arial"/>
                <a:cs typeface="Arial"/>
              </a:rPr>
              <a:t>A / MONET</a:t>
            </a:r>
          </a:p>
        </p:txBody>
      </p:sp>
      <p:sp>
        <p:nvSpPr>
          <p:cNvPr id="9" name="">
            <a:extLst xmlns:a="http://schemas.openxmlformats.org/drawingml/2006/main">
              <a:ext uri="{FF2B5EF4-FFF2-40B4-BE49-F238E27FC236}">
                <a16:creationId xmlns:a16="http://schemas.microsoft.com/office/drawing/2014/main" id="{8A2E7BC5-9E87-434E-8167-BD69DCFC404F}"/>
              </a:ext>
            </a:extLst>
          </p:cNvPr>
          <p:cNvSpPr>
            <a:spLocks xmlns:a="http://schemas.openxmlformats.org/drawingml/2006/main" noGrp="1"/>
          </p:cNvSpPr>
          <p:nvPr/>
        </p:nvSpPr>
        <p:spPr>
          <a:xfrm xmlns:a="http://schemas.openxmlformats.org/drawingml/2006/main">
            <a:off x="457200" y="5143500"/>
            <a:ext cx="4762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350" b="0">
                <a:solidFill>
                  <a:srgbClr val="172126"/>
                </a:solidFill>
                <a:latin typeface="Arial"/>
                <a:ea typeface="Arial"/>
                <a:cs typeface="Arial"/>
              </a:defRPr>
            </a:pPr>
            <a:r>
              <a:rPr sz="1350" b="0">
                <a:solidFill>
                  <a:srgbClr val="172126"/>
                </a:solidFill>
                <a:latin typeface="Arial"/>
                <a:ea typeface="Arial"/>
                <a:cs typeface="Arial"/>
              </a:rPr>
              <a:t>Reflected vegetation makes the pond oscillate between surface and depth.</a:t>
            </a:r>
          </a:p>
        </p:txBody>
      </p:sp>
      <p:sp>
        <p:nvSpPr>
          <p:cNvPr id="10" name="">
            <a:extLst xmlns:a="http://schemas.openxmlformats.org/drawingml/2006/main">
              <a:ext uri="{FF2B5EF4-FFF2-40B4-BE49-F238E27FC236}">
                <a16:creationId xmlns:a16="http://schemas.microsoft.com/office/drawing/2014/main" id="{572A78F8-51D6-43C3-B788-F60E013E2E0E}"/>
              </a:ext>
            </a:extLst>
          </p:cNvPr>
          <p:cNvSpPr>
            <a:spLocks xmlns:a="http://schemas.openxmlformats.org/drawingml/2006/main" noGrp="1"/>
          </p:cNvSpPr>
          <p:nvPr/>
        </p:nvSpPr>
        <p:spPr>
          <a:xfrm xmlns:a="http://schemas.openxmlformats.org/drawingml/2006/main">
            <a:off x="6972300" y="4876800"/>
            <a:ext cx="1809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3F6F9B"/>
                </a:solidFill>
                <a:latin typeface="Arial"/>
                <a:ea typeface="Arial"/>
                <a:cs typeface="Arial"/>
              </a:defRPr>
            </a:pPr>
            <a:r>
              <a:rPr sz="825" b="1">
                <a:solidFill>
                  <a:srgbClr val="3F6F9B"/>
                </a:solidFill>
                <a:latin typeface="Arial"/>
                <a:ea typeface="Arial"/>
                <a:cs typeface="Arial"/>
              </a:rPr>
              <a:t>B / VAN GOGH</a:t>
            </a:r>
          </a:p>
        </p:txBody>
      </p:sp>
      <p:sp>
        <p:nvSpPr>
          <p:cNvPr id="11" name="">
            <a:extLst xmlns:a="http://schemas.openxmlformats.org/drawingml/2006/main">
              <a:ext uri="{FF2B5EF4-FFF2-40B4-BE49-F238E27FC236}">
                <a16:creationId xmlns:a16="http://schemas.microsoft.com/office/drawing/2014/main" id="{AB9EAC0D-D2D9-4DF6-8B04-052D4D60DF02}"/>
              </a:ext>
            </a:extLst>
          </p:cNvPr>
          <p:cNvSpPr>
            <a:spLocks xmlns:a="http://schemas.openxmlformats.org/drawingml/2006/main" noGrp="1"/>
          </p:cNvSpPr>
          <p:nvPr/>
        </p:nvSpPr>
        <p:spPr>
          <a:xfrm xmlns:a="http://schemas.openxmlformats.org/drawingml/2006/main">
            <a:off x="6972300" y="5143500"/>
            <a:ext cx="4762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350" b="0">
                <a:solidFill>
                  <a:srgbClr val="172126"/>
                </a:solidFill>
                <a:latin typeface="Arial"/>
                <a:ea typeface="Arial"/>
                <a:cs typeface="Arial"/>
              </a:defRPr>
            </a:pPr>
            <a:r>
              <a:rPr sz="1350" b="0">
                <a:solidFill>
                  <a:srgbClr val="172126"/>
                </a:solidFill>
                <a:latin typeface="Arial"/>
                <a:ea typeface="Arial"/>
                <a:cs typeface="Arial"/>
              </a:rPr>
              <a:t>Different blue stroke systems keep sky and river related but distinct.</a:t>
            </a:r>
          </a:p>
        </p:txBody>
      </p:sp>
      <p:sp>
        <p:nvSpPr>
          <p:cNvPr id="12" name="">
            <a:extLst xmlns:a="http://schemas.openxmlformats.org/drawingml/2006/main">
              <a:ext uri="{FF2B5EF4-FFF2-40B4-BE49-F238E27FC236}">
                <a16:creationId xmlns:a16="http://schemas.microsoft.com/office/drawing/2014/main" id="{96C52169-1EDD-4B19-9203-F3B1C09E16B9}"/>
              </a:ext>
            </a:extLst>
          </p:cNvPr>
          <p:cNvSpPr>
            <a:spLocks xmlns:a="http://schemas.openxmlformats.org/drawingml/2006/main" noGrp="1"/>
          </p:cNvSpPr>
          <p:nvPr/>
        </p:nvSpPr>
        <p:spPr>
          <a:xfrm xmlns:a="http://schemas.openxmlformats.org/drawingml/2006/main">
            <a:off x="5476875" y="2114550"/>
            <a:ext cx="1238250" cy="2571750"/>
          </a:xfrm>
          <a:prstGeom xmlns:a="http://schemas.openxmlformats.org/drawingml/2006/main" prst="rect">
            <a:avLst/>
          </a:prstGeom>
          <a:solidFill xmlns:a="http://schemas.openxmlformats.org/drawingml/2006/main">
            <a:srgbClr val="E4ECEA"/>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17FC8746-3C5C-4F18-8DB2-615B710D5436}"/>
              </a:ext>
            </a:extLst>
          </p:cNvPr>
          <p:cNvSpPr>
            <a:spLocks xmlns:a="http://schemas.openxmlformats.org/drawingml/2006/main" noGrp="1"/>
          </p:cNvSpPr>
          <p:nvPr/>
        </p:nvSpPr>
        <p:spPr>
          <a:xfrm xmlns:a="http://schemas.openxmlformats.org/drawingml/2006/main">
            <a:off x="5610225" y="2266950"/>
            <a:ext cx="9715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defRPr sz="750" b="1">
                <a:solidFill>
                  <a:srgbClr val="D54D31"/>
                </a:solidFill>
                <a:latin typeface="Arial"/>
                <a:ea typeface="Arial"/>
                <a:cs typeface="Arial"/>
              </a:defRPr>
            </a:pPr>
            <a:r>
              <a:rPr sz="750" b="1">
                <a:solidFill>
                  <a:srgbClr val="D54D31"/>
                </a:solidFill>
                <a:latin typeface="Arial"/>
                <a:ea typeface="Arial"/>
                <a:cs typeface="Arial"/>
              </a:rPr>
              <a:t>RELATION</a:t>
            </a:r>
          </a:p>
        </p:txBody>
      </p:sp>
      <p:sp>
        <p:nvSpPr>
          <p:cNvPr id="14" name="">
            <a:extLst xmlns:a="http://schemas.openxmlformats.org/drawingml/2006/main">
              <a:ext uri="{FF2B5EF4-FFF2-40B4-BE49-F238E27FC236}">
                <a16:creationId xmlns:a16="http://schemas.microsoft.com/office/drawing/2014/main" id="{51DD2210-792A-4BD5-84AD-407A2274A2F2}"/>
              </a:ext>
            </a:extLst>
          </p:cNvPr>
          <p:cNvSpPr>
            <a:spLocks xmlns:a="http://schemas.openxmlformats.org/drawingml/2006/main" noGrp="1"/>
          </p:cNvSpPr>
          <p:nvPr/>
        </p:nvSpPr>
        <p:spPr>
          <a:xfrm xmlns:a="http://schemas.openxmlformats.org/drawingml/2006/main">
            <a:off x="5600700" y="2724150"/>
            <a:ext cx="990600" cy="1676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defRPr sz="1125" b="1">
                <a:solidFill>
                  <a:srgbClr val="172126"/>
                </a:solidFill>
                <a:latin typeface="Arial"/>
                <a:ea typeface="Arial"/>
                <a:cs typeface="Arial"/>
              </a:defRPr>
            </a:pPr>
            <a:r>
              <a:rPr sz="1125" b="1">
                <a:solidFill>
                  <a:srgbClr val="172126"/>
                </a:solidFill>
                <a:latin typeface="Arial"/>
                <a:ea typeface="Arial"/>
                <a:cs typeface="Arial"/>
              </a:rPr>
              <a:t>Monet collapses depth; Van Gogh keeps broad zones.</a:t>
            </a:r>
          </a:p>
        </p:txBody>
      </p:sp>
    </p:spTree>
    <p:extLst>
      <p:ext uri="{BB962C8B-B14F-4D97-AF65-F5344CB8AC3E}">
        <p14:creationId xmlns:p14="http://schemas.microsoft.com/office/powerpoint/2010/main" val="629428081"/>
      </p:ext>
    </p:extLst>
  </p:cSld>
</p:sld>
</file>

<file path=ppt/slides/slide5.xml><?xml version="1.0" encoding="utf-8"?>
<p:sld xmlns:p="http://schemas.openxmlformats.org/presentationml/2006/main">
  <p:cSld>
    <p:bg>
      <p:bgPr>
        <a:solidFill xmlns:a="http://schemas.openxmlformats.org/drawingml/2006/main">
          <a:srgbClr val="F3F5F4"/>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4A2B8C7D-EE82-4B11-BCD2-3338E518A2A7}"/>
              </a:ext>
            </a:extLst>
          </p:cNvPr>
          <p:cNvSpPr>
            <a:spLocks xmlns:a="http://schemas.openxmlformats.org/drawingml/2006/main" noGrp="1"/>
          </p:cNvSpPr>
          <p:nvPr/>
        </p:nvSpPr>
        <p:spPr>
          <a:xfrm xmlns:a="http://schemas.openxmlformats.org/drawingml/2006/main">
            <a:off x="457200" y="266700"/>
            <a:ext cx="4381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14796E"/>
                </a:solidFill>
                <a:latin typeface="Arial"/>
                <a:ea typeface="Arial"/>
                <a:cs typeface="Arial"/>
              </a:defRPr>
            </a:pPr>
            <a:r>
              <a:rPr sz="825" b="1">
                <a:solidFill>
                  <a:srgbClr val="14796E"/>
                </a:solidFill>
                <a:latin typeface="Arial"/>
                <a:ea typeface="Arial"/>
                <a:cs typeface="Arial"/>
              </a:rPr>
              <a:t>ATLAS OF PAINTINGS  /  CLASSROOM STUDY  /  04</a:t>
            </a:r>
          </a:p>
        </p:txBody>
      </p:sp>
      <p:sp>
        <p:nvSpPr>
          <p:cNvPr id="2" name="">
            <a:extLst xmlns:a="http://schemas.openxmlformats.org/drawingml/2006/main">
              <a:ext uri="{FF2B5EF4-FFF2-40B4-BE49-F238E27FC236}">
                <a16:creationId xmlns:a16="http://schemas.microsoft.com/office/drawing/2014/main" id="{E081C929-C9FA-4132-AC61-BBA0072A986F}"/>
              </a:ext>
            </a:extLst>
          </p:cNvPr>
          <p:cNvSpPr>
            <a:spLocks xmlns:a="http://schemas.openxmlformats.org/drawingml/2006/main" noGrp="1"/>
          </p:cNvSpPr>
          <p:nvPr/>
        </p:nvSpPr>
        <p:spPr>
          <a:xfrm xmlns:a="http://schemas.openxmlformats.org/drawingml/2006/main">
            <a:off x="457200" y="581025"/>
            <a:ext cx="10668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550" b="1">
                <a:solidFill>
                  <a:srgbClr val="172126"/>
                </a:solidFill>
                <a:latin typeface="Arial"/>
                <a:ea typeface="Arial"/>
                <a:cs typeface="Arial"/>
              </a:defRPr>
            </a:pPr>
            <a:r>
              <a:rPr sz="2550" b="1">
                <a:solidFill>
                  <a:srgbClr val="172126"/>
                </a:solidFill>
                <a:latin typeface="Arial"/>
                <a:ea typeface="Arial"/>
                <a:cs typeface="Arial"/>
              </a:rPr>
              <a:t>Evidence pair 2 / Color structure</a:t>
            </a:r>
          </a:p>
        </p:txBody>
      </p:sp>
      <p:sp>
        <p:nvSpPr>
          <p:cNvPr id="3" name="">
            <a:extLst xmlns:a="http://schemas.openxmlformats.org/drawingml/2006/main">
              <a:ext uri="{FF2B5EF4-FFF2-40B4-BE49-F238E27FC236}">
                <a16:creationId xmlns:a16="http://schemas.microsoft.com/office/drawing/2014/main" id="{6AA6DE3D-4482-4532-8682-39FF83DC51EC}"/>
              </a:ext>
            </a:extLst>
          </p:cNvPr>
          <p:cNvSpPr>
            <a:spLocks xmlns:a="http://schemas.openxmlformats.org/drawingml/2006/main" noGrp="1"/>
          </p:cNvSpPr>
          <p:nvPr/>
        </p:nvSpPr>
        <p:spPr>
          <a:xfrm xmlns:a="http://schemas.openxmlformats.org/drawingml/2006/main">
            <a:off x="457200" y="1181100"/>
            <a:ext cx="11277600" cy="9525"/>
          </a:xfrm>
          <a:prstGeom xmlns:a="http://schemas.openxmlformats.org/drawingml/2006/main" prst="rect">
            <a:avLst/>
          </a:prstGeom>
          <a:solidFill xmlns:a="http://schemas.openxmlformats.org/drawingml/2006/main">
            <a:srgbClr val="C8D0D1"/>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7A6942AD-7861-4C31-B695-C420F332B80F}"/>
              </a:ext>
            </a:extLst>
          </p:cNvPr>
          <p:cNvSpPr>
            <a:spLocks xmlns:a="http://schemas.openxmlformats.org/drawingml/2006/main" noGrp="1"/>
          </p:cNvSpPr>
          <p:nvPr/>
        </p:nvSpPr>
        <p:spPr>
          <a:xfrm xmlns:a="http://schemas.openxmlformats.org/drawingml/2006/main">
            <a:off x="10096500" y="6419850"/>
            <a:ext cx="16383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750" b="0">
                <a:solidFill>
                  <a:srgbClr val="66737A"/>
                </a:solidFill>
                <a:latin typeface="Arial"/>
                <a:ea typeface="Arial"/>
                <a:cs typeface="Arial"/>
              </a:defRPr>
            </a:pPr>
            <a:r>
              <a:rPr sz="750" b="0">
                <a:solidFill>
                  <a:srgbClr val="66737A"/>
                </a:solidFill>
                <a:latin typeface="Arial"/>
                <a:ea typeface="Arial"/>
                <a:cs typeface="Arial"/>
              </a:rPr>
              <a:t>Monet vs Van Gogh</a:t>
            </a:r>
          </a:p>
        </p:txBody>
      </p:sp>
      <p:sp>
        <p:nvSpPr>
          <p:cNvPr id="5" name="">
            <a:extLst xmlns:a="http://schemas.openxmlformats.org/drawingml/2006/main">
              <a:ext uri="{FF2B5EF4-FFF2-40B4-BE49-F238E27FC236}">
                <a16:creationId xmlns:a16="http://schemas.microsoft.com/office/drawing/2014/main" id="{3417D3F2-3D79-4BD4-8D54-6038B10F9ADD}"/>
              </a:ext>
            </a:extLst>
          </p:cNvPr>
          <p:cNvSpPr>
            <a:spLocks xmlns:a="http://schemas.openxmlformats.org/drawingml/2006/main" noGrp="1"/>
          </p:cNvSpPr>
          <p:nvPr/>
        </p:nvSpPr>
        <p:spPr>
          <a:xfrm xmlns:a="http://schemas.openxmlformats.org/drawingml/2006/main">
            <a:off x="457200" y="1381125"/>
            <a:ext cx="112776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1">
                <a:solidFill>
                  <a:srgbClr val="172126"/>
                </a:solidFill>
                <a:latin typeface="Arial"/>
                <a:ea typeface="Arial"/>
                <a:cs typeface="Arial"/>
              </a:defRPr>
            </a:pPr>
            <a:r>
              <a:rPr sz="1650" b="1">
                <a:solidFill>
                  <a:srgbClr val="172126"/>
                </a:solidFill>
                <a:latin typeface="Arial"/>
                <a:ea typeface="Arial"/>
                <a:cs typeface="Arial"/>
              </a:rPr>
              <a:t>Can one dominant color carry several visual functions?</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9ec777182cbd4c2f"/>
          <a:srcRect xmlns:a="http://schemas.openxmlformats.org/drawingml/2006/main" l="0" t="21839" r="0" b="21839"/>
          <a:stretch xmlns:a="http://schemas.openxmlformats.org/drawingml/2006/main">
            <a:fillRect l="0" t="0" r="0" b="0"/>
          </a:stretch>
        </p:blipFill>
        <p:spPr>
          <a:xfrm xmlns:a="http://schemas.openxmlformats.org/drawingml/2006/main">
            <a:off x="457200" y="2114550"/>
            <a:ext cx="4762500" cy="2571750"/>
          </a:xfrm>
          <a:prstGeom xmlns:a="http://schemas.openxmlformats.org/drawingml/2006/main" prst="rect">
            <a:avLst/>
          </a:prstGeom>
        </p:spPr>
      </p:pic>
      <p:pic>
        <p:nvPicPr>
          <p:cNvPr id="21" name=""/>
          <p:cNvPicPr>
            <a:picLocks xmlns:a="http://schemas.openxmlformats.org/drawingml/2006/main" noChangeAspect="1"/>
          </p:cNvPicPr>
          <p:nvPr/>
        </p:nvPicPr>
        <p:blipFill>
          <a:blip xmlns:r="http://schemas.openxmlformats.org/officeDocument/2006/relationships" xmlns:a="http://schemas.openxmlformats.org/drawingml/2006/main" r:embed="R67c437e4607b4d0b"/>
          <a:srcRect xmlns:a="http://schemas.openxmlformats.org/drawingml/2006/main" l="1288" t="0" r="1288" b="0"/>
          <a:stretch xmlns:a="http://schemas.openxmlformats.org/drawingml/2006/main">
            <a:fillRect l="0" t="0" r="0" b="0"/>
          </a:stretch>
        </p:blipFill>
        <p:spPr>
          <a:xfrm xmlns:a="http://schemas.openxmlformats.org/drawingml/2006/main">
            <a:off x="6972300" y="2114550"/>
            <a:ext cx="4762500" cy="2571750"/>
          </a:xfrm>
          <a:prstGeom xmlns:a="http://schemas.openxmlformats.org/drawingml/2006/main" prst="rect">
            <a:avLst/>
          </a:prstGeom>
        </p:spPr>
      </p:pic>
      <p:sp>
        <p:nvSpPr>
          <p:cNvPr id="8" name="">
            <a:extLst xmlns:a="http://schemas.openxmlformats.org/drawingml/2006/main">
              <a:ext uri="{FF2B5EF4-FFF2-40B4-BE49-F238E27FC236}">
                <a16:creationId xmlns:a16="http://schemas.microsoft.com/office/drawing/2014/main" id="{7A779B6D-A682-4CBC-BE0E-60B5F69E281D}"/>
              </a:ext>
            </a:extLst>
          </p:cNvPr>
          <p:cNvSpPr>
            <a:spLocks xmlns:a="http://schemas.openxmlformats.org/drawingml/2006/main" noGrp="1"/>
          </p:cNvSpPr>
          <p:nvPr/>
        </p:nvSpPr>
        <p:spPr>
          <a:xfrm xmlns:a="http://schemas.openxmlformats.org/drawingml/2006/main">
            <a:off x="457200" y="4876800"/>
            <a:ext cx="152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14796E"/>
                </a:solidFill>
                <a:latin typeface="Arial"/>
                <a:ea typeface="Arial"/>
                <a:cs typeface="Arial"/>
              </a:defRPr>
            </a:pPr>
            <a:r>
              <a:rPr sz="825" b="1">
                <a:solidFill>
                  <a:srgbClr val="14796E"/>
                </a:solidFill>
                <a:latin typeface="Arial"/>
                <a:ea typeface="Arial"/>
                <a:cs typeface="Arial"/>
              </a:rPr>
              <a:t>A / MONET</a:t>
            </a:r>
          </a:p>
        </p:txBody>
      </p:sp>
      <p:sp>
        <p:nvSpPr>
          <p:cNvPr id="9" name="">
            <a:extLst xmlns:a="http://schemas.openxmlformats.org/drawingml/2006/main">
              <a:ext uri="{FF2B5EF4-FFF2-40B4-BE49-F238E27FC236}">
                <a16:creationId xmlns:a16="http://schemas.microsoft.com/office/drawing/2014/main" id="{F8286F07-A01C-4B5A-9177-290143D5D062}"/>
              </a:ext>
            </a:extLst>
          </p:cNvPr>
          <p:cNvSpPr>
            <a:spLocks xmlns:a="http://schemas.openxmlformats.org/drawingml/2006/main" noGrp="1"/>
          </p:cNvSpPr>
          <p:nvPr/>
        </p:nvSpPr>
        <p:spPr>
          <a:xfrm xmlns:a="http://schemas.openxmlformats.org/drawingml/2006/main">
            <a:off x="457200" y="5143500"/>
            <a:ext cx="4762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350" b="0">
                <a:solidFill>
                  <a:srgbClr val="172126"/>
                </a:solidFill>
                <a:latin typeface="Arial"/>
                <a:ea typeface="Arial"/>
                <a:cs typeface="Arial"/>
              </a:defRPr>
            </a:pPr>
            <a:r>
              <a:rPr sz="1350" b="0">
                <a:solidFill>
                  <a:srgbClr val="172126"/>
                </a:solidFill>
                <a:latin typeface="Arial"/>
                <a:ea typeface="Arial"/>
                <a:cs typeface="Arial"/>
              </a:rPr>
              <a:t>Green differentiates foliage, shadow, water and reflected growth.</a:t>
            </a:r>
          </a:p>
        </p:txBody>
      </p:sp>
      <p:sp>
        <p:nvSpPr>
          <p:cNvPr id="10" name="">
            <a:extLst xmlns:a="http://schemas.openxmlformats.org/drawingml/2006/main">
              <a:ext uri="{FF2B5EF4-FFF2-40B4-BE49-F238E27FC236}">
                <a16:creationId xmlns:a16="http://schemas.microsoft.com/office/drawing/2014/main" id="{25F76E3C-E06D-472D-BCCC-BB4CB80D31AB}"/>
              </a:ext>
            </a:extLst>
          </p:cNvPr>
          <p:cNvSpPr>
            <a:spLocks xmlns:a="http://schemas.openxmlformats.org/drawingml/2006/main" noGrp="1"/>
          </p:cNvSpPr>
          <p:nvPr/>
        </p:nvSpPr>
        <p:spPr>
          <a:xfrm xmlns:a="http://schemas.openxmlformats.org/drawingml/2006/main">
            <a:off x="6972300" y="4876800"/>
            <a:ext cx="1809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3F6F9B"/>
                </a:solidFill>
                <a:latin typeface="Arial"/>
                <a:ea typeface="Arial"/>
                <a:cs typeface="Arial"/>
              </a:defRPr>
            </a:pPr>
            <a:r>
              <a:rPr sz="825" b="1">
                <a:solidFill>
                  <a:srgbClr val="3F6F9B"/>
                </a:solidFill>
                <a:latin typeface="Arial"/>
                <a:ea typeface="Arial"/>
                <a:cs typeface="Arial"/>
              </a:rPr>
              <a:t>B / VAN GOGH</a:t>
            </a:r>
          </a:p>
        </p:txBody>
      </p:sp>
      <p:sp>
        <p:nvSpPr>
          <p:cNvPr id="11" name="">
            <a:extLst xmlns:a="http://schemas.openxmlformats.org/drawingml/2006/main">
              <a:ext uri="{FF2B5EF4-FFF2-40B4-BE49-F238E27FC236}">
                <a16:creationId xmlns:a16="http://schemas.microsoft.com/office/drawing/2014/main" id="{FBC5ADBE-7B2B-4F10-81DB-FA6314441AB0}"/>
              </a:ext>
            </a:extLst>
          </p:cNvPr>
          <p:cNvSpPr>
            <a:spLocks xmlns:a="http://schemas.openxmlformats.org/drawingml/2006/main" noGrp="1"/>
          </p:cNvSpPr>
          <p:nvPr/>
        </p:nvSpPr>
        <p:spPr>
          <a:xfrm xmlns:a="http://schemas.openxmlformats.org/drawingml/2006/main">
            <a:off x="6972300" y="5143500"/>
            <a:ext cx="4762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350" b="0">
                <a:solidFill>
                  <a:srgbClr val="172126"/>
                </a:solidFill>
                <a:latin typeface="Arial"/>
                <a:ea typeface="Arial"/>
                <a:cs typeface="Arial"/>
              </a:defRPr>
            </a:pPr>
            <a:r>
              <a:rPr sz="1350" b="0">
                <a:solidFill>
                  <a:srgbClr val="172126"/>
                </a:solidFill>
                <a:latin typeface="Arial"/>
                <a:ea typeface="Arial"/>
                <a:cs typeface="Arial"/>
              </a:rPr>
              <a:t>Gold reflections convert distant lamps into paths toward the viewer.</a:t>
            </a:r>
          </a:p>
        </p:txBody>
      </p:sp>
      <p:sp>
        <p:nvSpPr>
          <p:cNvPr id="12" name="">
            <a:extLst xmlns:a="http://schemas.openxmlformats.org/drawingml/2006/main">
              <a:ext uri="{FF2B5EF4-FFF2-40B4-BE49-F238E27FC236}">
                <a16:creationId xmlns:a16="http://schemas.microsoft.com/office/drawing/2014/main" id="{BF17E11C-6037-4D4F-AA70-631D3BB9938F}"/>
              </a:ext>
            </a:extLst>
          </p:cNvPr>
          <p:cNvSpPr>
            <a:spLocks xmlns:a="http://schemas.openxmlformats.org/drawingml/2006/main" noGrp="1"/>
          </p:cNvSpPr>
          <p:nvPr/>
        </p:nvSpPr>
        <p:spPr>
          <a:xfrm xmlns:a="http://schemas.openxmlformats.org/drawingml/2006/main">
            <a:off x="5476875" y="2114550"/>
            <a:ext cx="1238250" cy="2571750"/>
          </a:xfrm>
          <a:prstGeom xmlns:a="http://schemas.openxmlformats.org/drawingml/2006/main" prst="rect">
            <a:avLst/>
          </a:prstGeom>
          <a:solidFill xmlns:a="http://schemas.openxmlformats.org/drawingml/2006/main">
            <a:srgbClr val="E4ECEA"/>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EB3010B6-9E7A-48A0-B02C-30E252F4A7BF}"/>
              </a:ext>
            </a:extLst>
          </p:cNvPr>
          <p:cNvSpPr>
            <a:spLocks xmlns:a="http://schemas.openxmlformats.org/drawingml/2006/main" noGrp="1"/>
          </p:cNvSpPr>
          <p:nvPr/>
        </p:nvSpPr>
        <p:spPr>
          <a:xfrm xmlns:a="http://schemas.openxmlformats.org/drawingml/2006/main">
            <a:off x="5610225" y="2266950"/>
            <a:ext cx="9715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defRPr sz="750" b="1">
                <a:solidFill>
                  <a:srgbClr val="D54D31"/>
                </a:solidFill>
                <a:latin typeface="Arial"/>
                <a:ea typeface="Arial"/>
                <a:cs typeface="Arial"/>
              </a:defRPr>
            </a:pPr>
            <a:r>
              <a:rPr sz="750" b="1">
                <a:solidFill>
                  <a:srgbClr val="D54D31"/>
                </a:solidFill>
                <a:latin typeface="Arial"/>
                <a:ea typeface="Arial"/>
                <a:cs typeface="Arial"/>
              </a:rPr>
              <a:t>RELATION</a:t>
            </a:r>
          </a:p>
        </p:txBody>
      </p:sp>
      <p:sp>
        <p:nvSpPr>
          <p:cNvPr id="14" name="">
            <a:extLst xmlns:a="http://schemas.openxmlformats.org/drawingml/2006/main">
              <a:ext uri="{FF2B5EF4-FFF2-40B4-BE49-F238E27FC236}">
                <a16:creationId xmlns:a16="http://schemas.microsoft.com/office/drawing/2014/main" id="{F9B4EAE5-6708-4492-BD06-D56EDB6D68A7}"/>
              </a:ext>
            </a:extLst>
          </p:cNvPr>
          <p:cNvSpPr>
            <a:spLocks xmlns:a="http://schemas.openxmlformats.org/drawingml/2006/main" noGrp="1"/>
          </p:cNvSpPr>
          <p:nvPr/>
        </p:nvSpPr>
        <p:spPr>
          <a:xfrm xmlns:a="http://schemas.openxmlformats.org/drawingml/2006/main">
            <a:off x="5600700" y="2724150"/>
            <a:ext cx="990600" cy="1676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defRPr sz="1125" b="1">
                <a:solidFill>
                  <a:srgbClr val="172126"/>
                </a:solidFill>
                <a:latin typeface="Arial"/>
                <a:ea typeface="Arial"/>
                <a:cs typeface="Arial"/>
              </a:defRPr>
            </a:pPr>
            <a:r>
              <a:rPr sz="1125" b="1">
                <a:solidFill>
                  <a:srgbClr val="172126"/>
                </a:solidFill>
                <a:latin typeface="Arial"/>
                <a:ea typeface="Arial"/>
                <a:cs typeface="Arial"/>
              </a:rPr>
              <a:t>One color family versus warm marks against blue.</a:t>
            </a:r>
          </a:p>
        </p:txBody>
      </p:sp>
    </p:spTree>
    <p:extLst>
      <p:ext uri="{BB962C8B-B14F-4D97-AF65-F5344CB8AC3E}">
        <p14:creationId xmlns:p14="http://schemas.microsoft.com/office/powerpoint/2010/main" val="1597789551"/>
      </p:ext>
    </p:extLst>
  </p:cSld>
</p:sld>
</file>

<file path=ppt/slides/slide6.xml><?xml version="1.0" encoding="utf-8"?>
<p:sld xmlns:p="http://schemas.openxmlformats.org/presentationml/2006/main">
  <p:cSld>
    <p:bg>
      <p:bgPr>
        <a:solidFill xmlns:a="http://schemas.openxmlformats.org/drawingml/2006/main">
          <a:srgbClr val="F3F5F4"/>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58B425D5-F35B-4EE8-A76D-213C24AC429D}"/>
              </a:ext>
            </a:extLst>
          </p:cNvPr>
          <p:cNvSpPr>
            <a:spLocks xmlns:a="http://schemas.openxmlformats.org/drawingml/2006/main" noGrp="1"/>
          </p:cNvSpPr>
          <p:nvPr/>
        </p:nvSpPr>
        <p:spPr>
          <a:xfrm xmlns:a="http://schemas.openxmlformats.org/drawingml/2006/main">
            <a:off x="457200" y="266700"/>
            <a:ext cx="4381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14796E"/>
                </a:solidFill>
                <a:latin typeface="Arial"/>
                <a:ea typeface="Arial"/>
                <a:cs typeface="Arial"/>
              </a:defRPr>
            </a:pPr>
            <a:r>
              <a:rPr sz="825" b="1">
                <a:solidFill>
                  <a:srgbClr val="14796E"/>
                </a:solidFill>
                <a:latin typeface="Arial"/>
                <a:ea typeface="Arial"/>
                <a:cs typeface="Arial"/>
              </a:rPr>
              <a:t>ATLAS OF PAINTINGS  /  CLASSROOM STUDY  /  05</a:t>
            </a:r>
          </a:p>
        </p:txBody>
      </p:sp>
      <p:sp>
        <p:nvSpPr>
          <p:cNvPr id="2" name="">
            <a:extLst xmlns:a="http://schemas.openxmlformats.org/drawingml/2006/main">
              <a:ext uri="{FF2B5EF4-FFF2-40B4-BE49-F238E27FC236}">
                <a16:creationId xmlns:a16="http://schemas.microsoft.com/office/drawing/2014/main" id="{15214DF8-3F79-4100-8F25-EB32C4FAFAE6}"/>
              </a:ext>
            </a:extLst>
          </p:cNvPr>
          <p:cNvSpPr>
            <a:spLocks xmlns:a="http://schemas.openxmlformats.org/drawingml/2006/main" noGrp="1"/>
          </p:cNvSpPr>
          <p:nvPr/>
        </p:nvSpPr>
        <p:spPr>
          <a:xfrm xmlns:a="http://schemas.openxmlformats.org/drawingml/2006/main">
            <a:off x="457200" y="581025"/>
            <a:ext cx="10668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550" b="1">
                <a:solidFill>
                  <a:srgbClr val="172126"/>
                </a:solidFill>
                <a:latin typeface="Arial"/>
                <a:ea typeface="Arial"/>
                <a:cs typeface="Arial"/>
              </a:defRPr>
            </a:pPr>
            <a:r>
              <a:rPr sz="2550" b="1">
                <a:solidFill>
                  <a:srgbClr val="172126"/>
                </a:solidFill>
                <a:latin typeface="Arial"/>
                <a:ea typeface="Arial"/>
                <a:cs typeface="Arial"/>
              </a:rPr>
              <a:t>Evidence pair 3 / Human access</a:t>
            </a:r>
          </a:p>
        </p:txBody>
      </p:sp>
      <p:sp>
        <p:nvSpPr>
          <p:cNvPr id="3" name="">
            <a:extLst xmlns:a="http://schemas.openxmlformats.org/drawingml/2006/main">
              <a:ext uri="{FF2B5EF4-FFF2-40B4-BE49-F238E27FC236}">
                <a16:creationId xmlns:a16="http://schemas.microsoft.com/office/drawing/2014/main" id="{724A3030-B269-40D6-88AE-7AC36EA1A35B}"/>
              </a:ext>
            </a:extLst>
          </p:cNvPr>
          <p:cNvSpPr>
            <a:spLocks xmlns:a="http://schemas.openxmlformats.org/drawingml/2006/main" noGrp="1"/>
          </p:cNvSpPr>
          <p:nvPr/>
        </p:nvSpPr>
        <p:spPr>
          <a:xfrm xmlns:a="http://schemas.openxmlformats.org/drawingml/2006/main">
            <a:off x="457200" y="1181100"/>
            <a:ext cx="11277600" cy="9525"/>
          </a:xfrm>
          <a:prstGeom xmlns:a="http://schemas.openxmlformats.org/drawingml/2006/main" prst="rect">
            <a:avLst/>
          </a:prstGeom>
          <a:solidFill xmlns:a="http://schemas.openxmlformats.org/drawingml/2006/main">
            <a:srgbClr val="C8D0D1"/>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FB6E9468-BD9E-4F63-AC80-2B5CE9CC56C4}"/>
              </a:ext>
            </a:extLst>
          </p:cNvPr>
          <p:cNvSpPr>
            <a:spLocks xmlns:a="http://schemas.openxmlformats.org/drawingml/2006/main" noGrp="1"/>
          </p:cNvSpPr>
          <p:nvPr/>
        </p:nvSpPr>
        <p:spPr>
          <a:xfrm xmlns:a="http://schemas.openxmlformats.org/drawingml/2006/main">
            <a:off x="10096500" y="6419850"/>
            <a:ext cx="16383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750" b="0">
                <a:solidFill>
                  <a:srgbClr val="66737A"/>
                </a:solidFill>
                <a:latin typeface="Arial"/>
                <a:ea typeface="Arial"/>
                <a:cs typeface="Arial"/>
              </a:defRPr>
            </a:pPr>
            <a:r>
              <a:rPr sz="750" b="0">
                <a:solidFill>
                  <a:srgbClr val="66737A"/>
                </a:solidFill>
                <a:latin typeface="Arial"/>
                <a:ea typeface="Arial"/>
                <a:cs typeface="Arial"/>
              </a:rPr>
              <a:t>Monet vs Van Gogh</a:t>
            </a:r>
          </a:p>
        </p:txBody>
      </p:sp>
      <p:sp>
        <p:nvSpPr>
          <p:cNvPr id="5" name="">
            <a:extLst xmlns:a="http://schemas.openxmlformats.org/drawingml/2006/main">
              <a:ext uri="{FF2B5EF4-FFF2-40B4-BE49-F238E27FC236}">
                <a16:creationId xmlns:a16="http://schemas.microsoft.com/office/drawing/2014/main" id="{51870CD4-C6BA-40C2-BBD5-A460BBFBE0D6}"/>
              </a:ext>
            </a:extLst>
          </p:cNvPr>
          <p:cNvSpPr>
            <a:spLocks xmlns:a="http://schemas.openxmlformats.org/drawingml/2006/main" noGrp="1"/>
          </p:cNvSpPr>
          <p:nvPr/>
        </p:nvSpPr>
        <p:spPr>
          <a:xfrm xmlns:a="http://schemas.openxmlformats.org/drawingml/2006/main">
            <a:off x="457200" y="1381125"/>
            <a:ext cx="112776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1">
                <a:solidFill>
                  <a:srgbClr val="172126"/>
                </a:solidFill>
                <a:latin typeface="Arial"/>
                <a:ea typeface="Arial"/>
                <a:cs typeface="Arial"/>
              </a:defRPr>
            </a:pPr>
            <a:r>
              <a:rPr sz="1650" b="1">
                <a:solidFill>
                  <a:srgbClr val="172126"/>
                </a:solidFill>
                <a:latin typeface="Arial"/>
                <a:ea typeface="Arial"/>
                <a:cs typeface="Arial"/>
              </a:rPr>
              <a:t>How is the viewer positioned in relation to the painted place?</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db91618be6c549c5"/>
          <a:srcRect xmlns:a="http://schemas.openxmlformats.org/drawingml/2006/main" l="0" t="1414" r="0" b="1414"/>
          <a:stretch xmlns:a="http://schemas.openxmlformats.org/drawingml/2006/main">
            <a:fillRect l="0" t="0" r="0" b="0"/>
          </a:stretch>
        </p:blipFill>
        <p:spPr>
          <a:xfrm xmlns:a="http://schemas.openxmlformats.org/drawingml/2006/main">
            <a:off x="457200" y="2114550"/>
            <a:ext cx="4762500" cy="2571750"/>
          </a:xfrm>
          <a:prstGeom xmlns:a="http://schemas.openxmlformats.org/drawingml/2006/main" prst="rect">
            <a:avLst/>
          </a:prstGeom>
        </p:spPr>
      </p:pic>
      <p:pic>
        <p:nvPicPr>
          <p:cNvPr id="21" name=""/>
          <p:cNvPicPr>
            <a:picLocks xmlns:a="http://schemas.openxmlformats.org/drawingml/2006/main" noChangeAspect="1"/>
          </p:cNvPicPr>
          <p:nvPr/>
        </p:nvPicPr>
        <p:blipFill>
          <a:blip xmlns:r="http://schemas.openxmlformats.org/officeDocument/2006/relationships" xmlns:a="http://schemas.openxmlformats.org/drawingml/2006/main" r:embed="R109eac45f83247f7"/>
          <a:srcRect xmlns:a="http://schemas.openxmlformats.org/drawingml/2006/main" l="0" t="24227" r="0" b="24227"/>
          <a:stretch xmlns:a="http://schemas.openxmlformats.org/drawingml/2006/main">
            <a:fillRect l="0" t="0" r="0" b="0"/>
          </a:stretch>
        </p:blipFill>
        <p:spPr>
          <a:xfrm xmlns:a="http://schemas.openxmlformats.org/drawingml/2006/main">
            <a:off x="6972300" y="2114550"/>
            <a:ext cx="4762500" cy="2571750"/>
          </a:xfrm>
          <a:prstGeom xmlns:a="http://schemas.openxmlformats.org/drawingml/2006/main" prst="rect">
            <a:avLst/>
          </a:prstGeom>
        </p:spPr>
      </p:pic>
      <p:sp>
        <p:nvSpPr>
          <p:cNvPr id="8" name="">
            <a:extLst xmlns:a="http://schemas.openxmlformats.org/drawingml/2006/main">
              <a:ext uri="{FF2B5EF4-FFF2-40B4-BE49-F238E27FC236}">
                <a16:creationId xmlns:a16="http://schemas.microsoft.com/office/drawing/2014/main" id="{F8F82619-CEAA-4DDE-9689-F6E28ED78DBB}"/>
              </a:ext>
            </a:extLst>
          </p:cNvPr>
          <p:cNvSpPr>
            <a:spLocks xmlns:a="http://schemas.openxmlformats.org/drawingml/2006/main" noGrp="1"/>
          </p:cNvSpPr>
          <p:nvPr/>
        </p:nvSpPr>
        <p:spPr>
          <a:xfrm xmlns:a="http://schemas.openxmlformats.org/drawingml/2006/main">
            <a:off x="457200" y="4876800"/>
            <a:ext cx="152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14796E"/>
                </a:solidFill>
                <a:latin typeface="Arial"/>
                <a:ea typeface="Arial"/>
                <a:cs typeface="Arial"/>
              </a:defRPr>
            </a:pPr>
            <a:r>
              <a:rPr sz="825" b="1">
                <a:solidFill>
                  <a:srgbClr val="14796E"/>
                </a:solidFill>
                <a:latin typeface="Arial"/>
                <a:ea typeface="Arial"/>
                <a:cs typeface="Arial"/>
              </a:rPr>
              <a:t>A / MONET</a:t>
            </a:r>
          </a:p>
        </p:txBody>
      </p:sp>
      <p:sp>
        <p:nvSpPr>
          <p:cNvPr id="9" name="">
            <a:extLst xmlns:a="http://schemas.openxmlformats.org/drawingml/2006/main">
              <a:ext uri="{FF2B5EF4-FFF2-40B4-BE49-F238E27FC236}">
                <a16:creationId xmlns:a16="http://schemas.microsoft.com/office/drawing/2014/main" id="{E8F007D4-3450-43DD-9CEB-7C6F14BCBA3E}"/>
              </a:ext>
            </a:extLst>
          </p:cNvPr>
          <p:cNvSpPr>
            <a:spLocks xmlns:a="http://schemas.openxmlformats.org/drawingml/2006/main" noGrp="1"/>
          </p:cNvSpPr>
          <p:nvPr/>
        </p:nvSpPr>
        <p:spPr>
          <a:xfrm xmlns:a="http://schemas.openxmlformats.org/drawingml/2006/main">
            <a:off x="457200" y="5143500"/>
            <a:ext cx="4762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350" b="0">
                <a:solidFill>
                  <a:srgbClr val="172126"/>
                </a:solidFill>
                <a:latin typeface="Arial"/>
                <a:ea typeface="Arial"/>
                <a:cs typeface="Arial"/>
              </a:defRPr>
            </a:pPr>
            <a:r>
              <a:rPr sz="1350" b="0">
                <a:solidFill>
                  <a:srgbClr val="172126"/>
                </a:solidFill>
                <a:latin typeface="Arial"/>
                <a:ea typeface="Arial"/>
                <a:cs typeface="Arial"/>
              </a:rPr>
              <a:t>Dense vegetation closes the horizon and surrounds the viewer.</a:t>
            </a:r>
          </a:p>
        </p:txBody>
      </p:sp>
      <p:sp>
        <p:nvSpPr>
          <p:cNvPr id="10" name="">
            <a:extLst xmlns:a="http://schemas.openxmlformats.org/drawingml/2006/main">
              <a:ext uri="{FF2B5EF4-FFF2-40B4-BE49-F238E27FC236}">
                <a16:creationId xmlns:a16="http://schemas.microsoft.com/office/drawing/2014/main" id="{3EA8584A-7C69-4EEE-84C0-A5F1B57949D1}"/>
              </a:ext>
            </a:extLst>
          </p:cNvPr>
          <p:cNvSpPr>
            <a:spLocks xmlns:a="http://schemas.openxmlformats.org/drawingml/2006/main" noGrp="1"/>
          </p:cNvSpPr>
          <p:nvPr/>
        </p:nvSpPr>
        <p:spPr>
          <a:xfrm xmlns:a="http://schemas.openxmlformats.org/drawingml/2006/main">
            <a:off x="6972300" y="4876800"/>
            <a:ext cx="1809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3F6F9B"/>
                </a:solidFill>
                <a:latin typeface="Arial"/>
                <a:ea typeface="Arial"/>
                <a:cs typeface="Arial"/>
              </a:defRPr>
            </a:pPr>
            <a:r>
              <a:rPr sz="825" b="1">
                <a:solidFill>
                  <a:srgbClr val="3F6F9B"/>
                </a:solidFill>
                <a:latin typeface="Arial"/>
                <a:ea typeface="Arial"/>
                <a:cs typeface="Arial"/>
              </a:rPr>
              <a:t>B / VAN GOGH</a:t>
            </a:r>
          </a:p>
        </p:txBody>
      </p:sp>
      <p:sp>
        <p:nvSpPr>
          <p:cNvPr id="11" name="">
            <a:extLst xmlns:a="http://schemas.openxmlformats.org/drawingml/2006/main">
              <a:ext uri="{FF2B5EF4-FFF2-40B4-BE49-F238E27FC236}">
                <a16:creationId xmlns:a16="http://schemas.microsoft.com/office/drawing/2014/main" id="{DCE6AAFE-1D72-4E77-8767-693ECE91B5ED}"/>
              </a:ext>
            </a:extLst>
          </p:cNvPr>
          <p:cNvSpPr>
            <a:spLocks xmlns:a="http://schemas.openxmlformats.org/drawingml/2006/main" noGrp="1"/>
          </p:cNvSpPr>
          <p:nvPr/>
        </p:nvSpPr>
        <p:spPr>
          <a:xfrm xmlns:a="http://schemas.openxmlformats.org/drawingml/2006/main">
            <a:off x="6972300" y="5143500"/>
            <a:ext cx="4762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350" b="0">
                <a:solidFill>
                  <a:srgbClr val="172126"/>
                </a:solidFill>
                <a:latin typeface="Arial"/>
                <a:ea typeface="Arial"/>
                <a:cs typeface="Arial"/>
              </a:defRPr>
            </a:pPr>
            <a:r>
              <a:rPr sz="1350" b="0">
                <a:solidFill>
                  <a:srgbClr val="172126"/>
                </a:solidFill>
                <a:latin typeface="Arial"/>
                <a:ea typeface="Arial"/>
                <a:cs typeface="Arial"/>
              </a:rPr>
              <a:t>A small foreground couple gives the river and sky a measurable human scale.</a:t>
            </a:r>
          </a:p>
        </p:txBody>
      </p:sp>
      <p:sp>
        <p:nvSpPr>
          <p:cNvPr id="12" name="">
            <a:extLst xmlns:a="http://schemas.openxmlformats.org/drawingml/2006/main">
              <a:ext uri="{FF2B5EF4-FFF2-40B4-BE49-F238E27FC236}">
                <a16:creationId xmlns:a16="http://schemas.microsoft.com/office/drawing/2014/main" id="{9F812D32-C43A-48EA-BFCF-9A3E00D2B1A5}"/>
              </a:ext>
            </a:extLst>
          </p:cNvPr>
          <p:cNvSpPr>
            <a:spLocks xmlns:a="http://schemas.openxmlformats.org/drawingml/2006/main" noGrp="1"/>
          </p:cNvSpPr>
          <p:nvPr/>
        </p:nvSpPr>
        <p:spPr>
          <a:xfrm xmlns:a="http://schemas.openxmlformats.org/drawingml/2006/main">
            <a:off x="5476875" y="2114550"/>
            <a:ext cx="1238250" cy="2571750"/>
          </a:xfrm>
          <a:prstGeom xmlns:a="http://schemas.openxmlformats.org/drawingml/2006/main" prst="rect">
            <a:avLst/>
          </a:prstGeom>
          <a:solidFill xmlns:a="http://schemas.openxmlformats.org/drawingml/2006/main">
            <a:srgbClr val="E4ECEA"/>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2DEDDBD7-93C9-43A7-94CD-CA2C0F82B095}"/>
              </a:ext>
            </a:extLst>
          </p:cNvPr>
          <p:cNvSpPr>
            <a:spLocks xmlns:a="http://schemas.openxmlformats.org/drawingml/2006/main" noGrp="1"/>
          </p:cNvSpPr>
          <p:nvPr/>
        </p:nvSpPr>
        <p:spPr>
          <a:xfrm xmlns:a="http://schemas.openxmlformats.org/drawingml/2006/main">
            <a:off x="5610225" y="2266950"/>
            <a:ext cx="9715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defRPr sz="750" b="1">
                <a:solidFill>
                  <a:srgbClr val="D54D31"/>
                </a:solidFill>
                <a:latin typeface="Arial"/>
                <a:ea typeface="Arial"/>
                <a:cs typeface="Arial"/>
              </a:defRPr>
            </a:pPr>
            <a:r>
              <a:rPr sz="750" b="1">
                <a:solidFill>
                  <a:srgbClr val="D54D31"/>
                </a:solidFill>
                <a:latin typeface="Arial"/>
                <a:ea typeface="Arial"/>
                <a:cs typeface="Arial"/>
              </a:rPr>
              <a:t>RELATION</a:t>
            </a:r>
          </a:p>
        </p:txBody>
      </p:sp>
      <p:sp>
        <p:nvSpPr>
          <p:cNvPr id="14" name="">
            <a:extLst xmlns:a="http://schemas.openxmlformats.org/drawingml/2006/main">
              <a:ext uri="{FF2B5EF4-FFF2-40B4-BE49-F238E27FC236}">
                <a16:creationId xmlns:a16="http://schemas.microsoft.com/office/drawing/2014/main" id="{59022926-89F7-4AFC-B053-3ECB3BC3BF60}"/>
              </a:ext>
            </a:extLst>
          </p:cNvPr>
          <p:cNvSpPr>
            <a:spLocks xmlns:a="http://schemas.openxmlformats.org/drawingml/2006/main" noGrp="1"/>
          </p:cNvSpPr>
          <p:nvPr/>
        </p:nvSpPr>
        <p:spPr>
          <a:xfrm xmlns:a="http://schemas.openxmlformats.org/drawingml/2006/main">
            <a:off x="5600700" y="2724150"/>
            <a:ext cx="990600" cy="1676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defRPr sz="1125" b="1">
                <a:solidFill>
                  <a:srgbClr val="172126"/>
                </a:solidFill>
                <a:latin typeface="Arial"/>
                <a:ea typeface="Arial"/>
                <a:cs typeface="Arial"/>
              </a:defRPr>
            </a:pPr>
            <a:r>
              <a:rPr sz="1125" b="1">
                <a:solidFill>
                  <a:srgbClr val="172126"/>
                </a:solidFill>
                <a:latin typeface="Arial"/>
                <a:ea typeface="Arial"/>
                <a:cs typeface="Arial"/>
              </a:rPr>
              <a:t>Enclosure versus intimacy inside distance.</a:t>
            </a:r>
          </a:p>
        </p:txBody>
      </p:sp>
    </p:spTree>
    <p:extLst>
      <p:ext uri="{BB962C8B-B14F-4D97-AF65-F5344CB8AC3E}">
        <p14:creationId xmlns:p14="http://schemas.microsoft.com/office/powerpoint/2010/main" val="388603866"/>
      </p:ext>
    </p:extLst>
  </p:cSld>
</p:sld>
</file>

<file path=ppt/slides/slide7.xml><?xml version="1.0" encoding="utf-8"?>
<p:sld xmlns:p="http://schemas.openxmlformats.org/presentationml/2006/main">
  <p:cSld>
    <p:bg>
      <p:bgPr>
        <a:solidFill xmlns:a="http://schemas.openxmlformats.org/drawingml/2006/main">
          <a:srgbClr val="F3F5F4"/>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50B1DF80-22EF-454D-A8BF-76975DBEBB2B}"/>
              </a:ext>
            </a:extLst>
          </p:cNvPr>
          <p:cNvSpPr>
            <a:spLocks xmlns:a="http://schemas.openxmlformats.org/drawingml/2006/main" noGrp="1"/>
          </p:cNvSpPr>
          <p:nvPr/>
        </p:nvSpPr>
        <p:spPr>
          <a:xfrm xmlns:a="http://schemas.openxmlformats.org/drawingml/2006/main">
            <a:off x="457200" y="266700"/>
            <a:ext cx="4381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14796E"/>
                </a:solidFill>
                <a:latin typeface="Arial"/>
                <a:ea typeface="Arial"/>
                <a:cs typeface="Arial"/>
              </a:defRPr>
            </a:pPr>
            <a:r>
              <a:rPr sz="825" b="1">
                <a:solidFill>
                  <a:srgbClr val="14796E"/>
                </a:solidFill>
                <a:latin typeface="Arial"/>
                <a:ea typeface="Arial"/>
                <a:cs typeface="Arial"/>
              </a:rPr>
              <a:t>ATLAS OF PAINTINGS  /  CLASSROOM STUDY  /  06</a:t>
            </a:r>
          </a:p>
        </p:txBody>
      </p:sp>
      <p:sp>
        <p:nvSpPr>
          <p:cNvPr id="2" name="">
            <a:extLst xmlns:a="http://schemas.openxmlformats.org/drawingml/2006/main">
              <a:ext uri="{FF2B5EF4-FFF2-40B4-BE49-F238E27FC236}">
                <a16:creationId xmlns:a16="http://schemas.microsoft.com/office/drawing/2014/main" id="{40A197F5-A50B-415A-A454-E6669C2FED3A}"/>
              </a:ext>
            </a:extLst>
          </p:cNvPr>
          <p:cNvSpPr>
            <a:spLocks xmlns:a="http://schemas.openxmlformats.org/drawingml/2006/main" noGrp="1"/>
          </p:cNvSpPr>
          <p:nvPr/>
        </p:nvSpPr>
        <p:spPr>
          <a:xfrm xmlns:a="http://schemas.openxmlformats.org/drawingml/2006/main">
            <a:off x="457200" y="581025"/>
            <a:ext cx="10668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550" b="1">
                <a:solidFill>
                  <a:srgbClr val="172126"/>
                </a:solidFill>
                <a:latin typeface="Arial"/>
                <a:ea typeface="Arial"/>
                <a:cs typeface="Arial"/>
              </a:defRPr>
            </a:pPr>
            <a:r>
              <a:rPr sz="2550" b="1">
                <a:solidFill>
                  <a:srgbClr val="172126"/>
                </a:solidFill>
                <a:latin typeface="Arial"/>
                <a:ea typeface="Arial"/>
                <a:cs typeface="Arial"/>
              </a:rPr>
              <a:t>Small-group comparison: build one relationship</a:t>
            </a:r>
          </a:p>
        </p:txBody>
      </p:sp>
      <p:sp>
        <p:nvSpPr>
          <p:cNvPr id="3" name="">
            <a:extLst xmlns:a="http://schemas.openxmlformats.org/drawingml/2006/main">
              <a:ext uri="{FF2B5EF4-FFF2-40B4-BE49-F238E27FC236}">
                <a16:creationId xmlns:a16="http://schemas.microsoft.com/office/drawing/2014/main" id="{4AD53EB1-B79D-452E-BBC1-5A9BF98CF2DB}"/>
              </a:ext>
            </a:extLst>
          </p:cNvPr>
          <p:cNvSpPr>
            <a:spLocks xmlns:a="http://schemas.openxmlformats.org/drawingml/2006/main" noGrp="1"/>
          </p:cNvSpPr>
          <p:nvPr/>
        </p:nvSpPr>
        <p:spPr>
          <a:xfrm xmlns:a="http://schemas.openxmlformats.org/drawingml/2006/main">
            <a:off x="457200" y="1181100"/>
            <a:ext cx="11277600" cy="9525"/>
          </a:xfrm>
          <a:prstGeom xmlns:a="http://schemas.openxmlformats.org/drawingml/2006/main" prst="rect">
            <a:avLst/>
          </a:prstGeom>
          <a:solidFill xmlns:a="http://schemas.openxmlformats.org/drawingml/2006/main">
            <a:srgbClr val="C8D0D1"/>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A5688DA2-B5F6-4C08-B004-3898A8CCC77F}"/>
              </a:ext>
            </a:extLst>
          </p:cNvPr>
          <p:cNvSpPr>
            <a:spLocks xmlns:a="http://schemas.openxmlformats.org/drawingml/2006/main" noGrp="1"/>
          </p:cNvSpPr>
          <p:nvPr/>
        </p:nvSpPr>
        <p:spPr>
          <a:xfrm xmlns:a="http://schemas.openxmlformats.org/drawingml/2006/main">
            <a:off x="10096500" y="6419850"/>
            <a:ext cx="16383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750" b="0">
                <a:solidFill>
                  <a:srgbClr val="66737A"/>
                </a:solidFill>
                <a:latin typeface="Arial"/>
                <a:ea typeface="Arial"/>
                <a:cs typeface="Arial"/>
              </a:defRPr>
            </a:pPr>
            <a:r>
              <a:rPr sz="750" b="0">
                <a:solidFill>
                  <a:srgbClr val="66737A"/>
                </a:solidFill>
                <a:latin typeface="Arial"/>
                <a:ea typeface="Arial"/>
                <a:cs typeface="Arial"/>
              </a:rPr>
              <a:t>Monet vs Van Gogh</a:t>
            </a:r>
          </a:p>
        </p:txBody>
      </p:sp>
      <p:sp>
        <p:nvSpPr>
          <p:cNvPr id="5" name="">
            <a:extLst xmlns:a="http://schemas.openxmlformats.org/drawingml/2006/main">
              <a:ext uri="{FF2B5EF4-FFF2-40B4-BE49-F238E27FC236}">
                <a16:creationId xmlns:a16="http://schemas.microsoft.com/office/drawing/2014/main" id="{D672B382-6DF0-42D4-8C17-7F18359C87BA}"/>
              </a:ext>
            </a:extLst>
          </p:cNvPr>
          <p:cNvSpPr>
            <a:spLocks xmlns:a="http://schemas.openxmlformats.org/drawingml/2006/main" noGrp="1"/>
          </p:cNvSpPr>
          <p:nvPr/>
        </p:nvSpPr>
        <p:spPr>
          <a:xfrm xmlns:a="http://schemas.openxmlformats.org/drawingml/2006/main">
            <a:off x="457200" y="1657350"/>
            <a:ext cx="2571750" cy="2857500"/>
          </a:xfrm>
          <a:prstGeom xmlns:a="http://schemas.openxmlformats.org/drawingml/2006/main" prst="rect">
            <a:avLst/>
          </a:prstGeom>
          <a:solidFill xmlns:a="http://schemas.openxmlformats.org/drawingml/2006/main">
            <a:srgbClr val="E4ECEA"/>
          </a:solidFill>
          <a:ln xmlns:a="http://schemas.openxmlformats.org/drawingml/2006/main" w="9525">
            <a:solidFill>
              <a:srgbClr val="C8D0D1"/>
            </a:solidFill>
            <a:prstDash val="solid"/>
          </a:ln>
        </p:spPr>
      </p:sp>
      <p:sp>
        <p:nvSpPr>
          <p:cNvPr id="6" name="">
            <a:extLst xmlns:a="http://schemas.openxmlformats.org/drawingml/2006/main">
              <a:ext uri="{FF2B5EF4-FFF2-40B4-BE49-F238E27FC236}">
                <a16:creationId xmlns:a16="http://schemas.microsoft.com/office/drawing/2014/main" id="{8091B522-BF3C-4F29-9523-D1BB8271236F}"/>
              </a:ext>
            </a:extLst>
          </p:cNvPr>
          <p:cNvSpPr>
            <a:spLocks xmlns:a="http://schemas.openxmlformats.org/drawingml/2006/main" noGrp="1"/>
          </p:cNvSpPr>
          <p:nvPr/>
        </p:nvSpPr>
        <p:spPr>
          <a:xfrm xmlns:a="http://schemas.openxmlformats.org/drawingml/2006/main">
            <a:off x="666750" y="1885950"/>
            <a:ext cx="571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a:solidFill>
                  <a:srgbClr val="D54D31"/>
                </a:solidFill>
                <a:latin typeface="Arial"/>
                <a:ea typeface="Arial"/>
                <a:cs typeface="Arial"/>
              </a:defRPr>
            </a:pPr>
            <a:r>
              <a:rPr sz="1125" b="1">
                <a:solidFill>
                  <a:srgbClr val="D54D31"/>
                </a:solidFill>
                <a:latin typeface="Arial"/>
                <a:ea typeface="Arial"/>
                <a:cs typeface="Arial"/>
              </a:rPr>
              <a:t>01</a:t>
            </a:r>
          </a:p>
        </p:txBody>
      </p:sp>
      <p:sp>
        <p:nvSpPr>
          <p:cNvPr id="7" name="">
            <a:extLst xmlns:a="http://schemas.openxmlformats.org/drawingml/2006/main">
              <a:ext uri="{FF2B5EF4-FFF2-40B4-BE49-F238E27FC236}">
                <a16:creationId xmlns:a16="http://schemas.microsoft.com/office/drawing/2014/main" id="{3EE7B272-EBD7-4551-90BD-3E20863921A9}"/>
              </a:ext>
            </a:extLst>
          </p:cNvPr>
          <p:cNvSpPr>
            <a:spLocks xmlns:a="http://schemas.openxmlformats.org/drawingml/2006/main" noGrp="1"/>
          </p:cNvSpPr>
          <p:nvPr/>
        </p:nvSpPr>
        <p:spPr>
          <a:xfrm xmlns:a="http://schemas.openxmlformats.org/drawingml/2006/main">
            <a:off x="666750" y="2419350"/>
            <a:ext cx="2000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325" b="1">
                <a:solidFill>
                  <a:srgbClr val="172126"/>
                </a:solidFill>
                <a:latin typeface="Arial"/>
                <a:ea typeface="Arial"/>
                <a:cs typeface="Arial"/>
              </a:defRPr>
            </a:pPr>
            <a:r>
              <a:rPr sz="2325" b="1">
                <a:solidFill>
                  <a:srgbClr val="172126"/>
                </a:solidFill>
                <a:latin typeface="Arial"/>
                <a:ea typeface="Arial"/>
                <a:cs typeface="Arial"/>
              </a:rPr>
              <a:t>Choose</a:t>
            </a:r>
          </a:p>
        </p:txBody>
      </p:sp>
      <p:sp>
        <p:nvSpPr>
          <p:cNvPr id="8" name="">
            <a:extLst xmlns:a="http://schemas.openxmlformats.org/drawingml/2006/main">
              <a:ext uri="{FF2B5EF4-FFF2-40B4-BE49-F238E27FC236}">
                <a16:creationId xmlns:a16="http://schemas.microsoft.com/office/drawing/2014/main" id="{DBA6B6E5-7877-4544-9165-E3D83D6B9CC9}"/>
              </a:ext>
            </a:extLst>
          </p:cNvPr>
          <p:cNvSpPr>
            <a:spLocks xmlns:a="http://schemas.openxmlformats.org/drawingml/2006/main" noGrp="1"/>
          </p:cNvSpPr>
          <p:nvPr/>
        </p:nvSpPr>
        <p:spPr>
          <a:xfrm xmlns:a="http://schemas.openxmlformats.org/drawingml/2006/main">
            <a:off x="666750" y="3181350"/>
            <a:ext cx="207645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350" b="0">
                <a:solidFill>
                  <a:srgbClr val="66737A"/>
                </a:solidFill>
                <a:latin typeface="Arial"/>
                <a:ea typeface="Arial"/>
                <a:cs typeface="Arial"/>
              </a:defRPr>
            </a:pPr>
            <a:r>
              <a:rPr sz="1350" b="0">
                <a:solidFill>
                  <a:srgbClr val="66737A"/>
                </a:solidFill>
                <a:latin typeface="Arial"/>
                <a:ea typeface="Arial"/>
                <a:cs typeface="Arial"/>
              </a:rPr>
              <a:t>Select one evidence pair.</a:t>
            </a:r>
          </a:p>
        </p:txBody>
      </p:sp>
      <p:sp>
        <p:nvSpPr>
          <p:cNvPr id="9" name="">
            <a:extLst xmlns:a="http://schemas.openxmlformats.org/drawingml/2006/main">
              <a:ext uri="{FF2B5EF4-FFF2-40B4-BE49-F238E27FC236}">
                <a16:creationId xmlns:a16="http://schemas.microsoft.com/office/drawing/2014/main" id="{3A04B63B-C8F3-4F96-BBE9-39C148CD3CB6}"/>
              </a:ext>
            </a:extLst>
          </p:cNvPr>
          <p:cNvSpPr>
            <a:spLocks xmlns:a="http://schemas.openxmlformats.org/drawingml/2006/main" noGrp="1"/>
          </p:cNvSpPr>
          <p:nvPr/>
        </p:nvSpPr>
        <p:spPr>
          <a:xfrm xmlns:a="http://schemas.openxmlformats.org/drawingml/2006/main">
            <a:off x="3276600" y="1657350"/>
            <a:ext cx="2571750" cy="2857500"/>
          </a:xfrm>
          <a:prstGeom xmlns:a="http://schemas.openxmlformats.org/drawingml/2006/main" prst="rect">
            <a:avLst/>
          </a:prstGeom>
          <a:solidFill xmlns:a="http://schemas.openxmlformats.org/drawingml/2006/main">
            <a:srgbClr val="FFFFFF"/>
          </a:solidFill>
          <a:ln xmlns:a="http://schemas.openxmlformats.org/drawingml/2006/main" w="9525">
            <a:solidFill>
              <a:srgbClr val="C8D0D1"/>
            </a:solidFill>
            <a:prstDash val="solid"/>
          </a:ln>
        </p:spPr>
      </p:sp>
      <p:sp>
        <p:nvSpPr>
          <p:cNvPr id="10" name="">
            <a:extLst xmlns:a="http://schemas.openxmlformats.org/drawingml/2006/main">
              <a:ext uri="{FF2B5EF4-FFF2-40B4-BE49-F238E27FC236}">
                <a16:creationId xmlns:a16="http://schemas.microsoft.com/office/drawing/2014/main" id="{CA972E8E-A9DE-46D5-BCD1-3BD8B9C3EE08}"/>
              </a:ext>
            </a:extLst>
          </p:cNvPr>
          <p:cNvSpPr>
            <a:spLocks xmlns:a="http://schemas.openxmlformats.org/drawingml/2006/main" noGrp="1"/>
          </p:cNvSpPr>
          <p:nvPr/>
        </p:nvSpPr>
        <p:spPr>
          <a:xfrm xmlns:a="http://schemas.openxmlformats.org/drawingml/2006/main">
            <a:off x="3486150" y="1885950"/>
            <a:ext cx="571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a:solidFill>
                  <a:srgbClr val="14796E"/>
                </a:solidFill>
                <a:latin typeface="Arial"/>
                <a:ea typeface="Arial"/>
                <a:cs typeface="Arial"/>
              </a:defRPr>
            </a:pPr>
            <a:r>
              <a:rPr sz="1125" b="1">
                <a:solidFill>
                  <a:srgbClr val="14796E"/>
                </a:solidFill>
                <a:latin typeface="Arial"/>
                <a:ea typeface="Arial"/>
                <a:cs typeface="Arial"/>
              </a:rPr>
              <a:t>02</a:t>
            </a:r>
          </a:p>
        </p:txBody>
      </p:sp>
      <p:sp>
        <p:nvSpPr>
          <p:cNvPr id="11" name="">
            <a:extLst xmlns:a="http://schemas.openxmlformats.org/drawingml/2006/main">
              <a:ext uri="{FF2B5EF4-FFF2-40B4-BE49-F238E27FC236}">
                <a16:creationId xmlns:a16="http://schemas.microsoft.com/office/drawing/2014/main" id="{714D8469-5C5C-4A66-A6E6-01C907320F3D}"/>
              </a:ext>
            </a:extLst>
          </p:cNvPr>
          <p:cNvSpPr>
            <a:spLocks xmlns:a="http://schemas.openxmlformats.org/drawingml/2006/main" noGrp="1"/>
          </p:cNvSpPr>
          <p:nvPr/>
        </p:nvSpPr>
        <p:spPr>
          <a:xfrm xmlns:a="http://schemas.openxmlformats.org/drawingml/2006/main">
            <a:off x="3486150" y="2419350"/>
            <a:ext cx="2000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325" b="1">
                <a:solidFill>
                  <a:srgbClr val="172126"/>
                </a:solidFill>
                <a:latin typeface="Arial"/>
                <a:ea typeface="Arial"/>
                <a:cs typeface="Arial"/>
              </a:defRPr>
            </a:pPr>
            <a:r>
              <a:rPr sz="2325" b="1">
                <a:solidFill>
                  <a:srgbClr val="172126"/>
                </a:solidFill>
                <a:latin typeface="Arial"/>
                <a:ea typeface="Arial"/>
                <a:cs typeface="Arial"/>
              </a:rPr>
              <a:t>Locate</a:t>
            </a:r>
          </a:p>
        </p:txBody>
      </p:sp>
      <p:sp>
        <p:nvSpPr>
          <p:cNvPr id="12" name="">
            <a:extLst xmlns:a="http://schemas.openxmlformats.org/drawingml/2006/main">
              <a:ext uri="{FF2B5EF4-FFF2-40B4-BE49-F238E27FC236}">
                <a16:creationId xmlns:a16="http://schemas.microsoft.com/office/drawing/2014/main" id="{9CF16DE9-BFEE-46CA-A6D3-D726E607207D}"/>
              </a:ext>
            </a:extLst>
          </p:cNvPr>
          <p:cNvSpPr>
            <a:spLocks xmlns:a="http://schemas.openxmlformats.org/drawingml/2006/main" noGrp="1"/>
          </p:cNvSpPr>
          <p:nvPr/>
        </p:nvSpPr>
        <p:spPr>
          <a:xfrm xmlns:a="http://schemas.openxmlformats.org/drawingml/2006/main">
            <a:off x="3486150" y="3181350"/>
            <a:ext cx="207645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350" b="0">
                <a:solidFill>
                  <a:srgbClr val="66737A"/>
                </a:solidFill>
                <a:latin typeface="Arial"/>
                <a:ea typeface="Arial"/>
                <a:cs typeface="Arial"/>
              </a:defRPr>
            </a:pPr>
            <a:r>
              <a:rPr sz="1350" b="0">
                <a:solidFill>
                  <a:srgbClr val="66737A"/>
                </a:solidFill>
                <a:latin typeface="Arial"/>
                <a:ea typeface="Arial"/>
                <a:cs typeface="Arial"/>
              </a:rPr>
              <a:t>Point to the exact visible detail in both images.</a:t>
            </a:r>
          </a:p>
        </p:txBody>
      </p:sp>
      <p:sp>
        <p:nvSpPr>
          <p:cNvPr id="13" name="">
            <a:extLst xmlns:a="http://schemas.openxmlformats.org/drawingml/2006/main">
              <a:ext uri="{FF2B5EF4-FFF2-40B4-BE49-F238E27FC236}">
                <a16:creationId xmlns:a16="http://schemas.microsoft.com/office/drawing/2014/main" id="{9492FFE1-3ABB-4EB2-9936-ABAF15524ED7}"/>
              </a:ext>
            </a:extLst>
          </p:cNvPr>
          <p:cNvSpPr>
            <a:spLocks xmlns:a="http://schemas.openxmlformats.org/drawingml/2006/main" noGrp="1"/>
          </p:cNvSpPr>
          <p:nvPr/>
        </p:nvSpPr>
        <p:spPr>
          <a:xfrm xmlns:a="http://schemas.openxmlformats.org/drawingml/2006/main">
            <a:off x="6096000" y="1657350"/>
            <a:ext cx="2571750" cy="2857500"/>
          </a:xfrm>
          <a:prstGeom xmlns:a="http://schemas.openxmlformats.org/drawingml/2006/main" prst="rect">
            <a:avLst/>
          </a:prstGeom>
          <a:solidFill xmlns:a="http://schemas.openxmlformats.org/drawingml/2006/main">
            <a:srgbClr val="FFFFFF"/>
          </a:solidFill>
          <a:ln xmlns:a="http://schemas.openxmlformats.org/drawingml/2006/main" w="9525">
            <a:solidFill>
              <a:srgbClr val="C8D0D1"/>
            </a:solidFill>
            <a:prstDash val="solid"/>
          </a:ln>
        </p:spPr>
      </p:sp>
      <p:sp>
        <p:nvSpPr>
          <p:cNvPr id="14" name="">
            <a:extLst xmlns:a="http://schemas.openxmlformats.org/drawingml/2006/main">
              <a:ext uri="{FF2B5EF4-FFF2-40B4-BE49-F238E27FC236}">
                <a16:creationId xmlns:a16="http://schemas.microsoft.com/office/drawing/2014/main" id="{CDAE5EA7-306F-4C0A-813F-E2317FC07C64}"/>
              </a:ext>
            </a:extLst>
          </p:cNvPr>
          <p:cNvSpPr>
            <a:spLocks xmlns:a="http://schemas.openxmlformats.org/drawingml/2006/main" noGrp="1"/>
          </p:cNvSpPr>
          <p:nvPr/>
        </p:nvSpPr>
        <p:spPr>
          <a:xfrm xmlns:a="http://schemas.openxmlformats.org/drawingml/2006/main">
            <a:off x="6305550" y="1885950"/>
            <a:ext cx="571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a:solidFill>
                  <a:srgbClr val="14796E"/>
                </a:solidFill>
                <a:latin typeface="Arial"/>
                <a:ea typeface="Arial"/>
                <a:cs typeface="Arial"/>
              </a:defRPr>
            </a:pPr>
            <a:r>
              <a:rPr sz="1125" b="1">
                <a:solidFill>
                  <a:srgbClr val="14796E"/>
                </a:solidFill>
                <a:latin typeface="Arial"/>
                <a:ea typeface="Arial"/>
                <a:cs typeface="Arial"/>
              </a:rPr>
              <a:t>03</a:t>
            </a:r>
          </a:p>
        </p:txBody>
      </p:sp>
      <p:sp>
        <p:nvSpPr>
          <p:cNvPr id="15" name="">
            <a:extLst xmlns:a="http://schemas.openxmlformats.org/drawingml/2006/main">
              <a:ext uri="{FF2B5EF4-FFF2-40B4-BE49-F238E27FC236}">
                <a16:creationId xmlns:a16="http://schemas.microsoft.com/office/drawing/2014/main" id="{9BBCF892-E395-4A39-BBD9-2B529D7C7C3E}"/>
              </a:ext>
            </a:extLst>
          </p:cNvPr>
          <p:cNvSpPr>
            <a:spLocks xmlns:a="http://schemas.openxmlformats.org/drawingml/2006/main" noGrp="1"/>
          </p:cNvSpPr>
          <p:nvPr/>
        </p:nvSpPr>
        <p:spPr>
          <a:xfrm xmlns:a="http://schemas.openxmlformats.org/drawingml/2006/main">
            <a:off x="6305550" y="2419350"/>
            <a:ext cx="2000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325" b="1">
                <a:solidFill>
                  <a:srgbClr val="172126"/>
                </a:solidFill>
                <a:latin typeface="Arial"/>
                <a:ea typeface="Arial"/>
                <a:cs typeface="Arial"/>
              </a:defRPr>
            </a:pPr>
            <a:r>
              <a:rPr sz="2325" b="1">
                <a:solidFill>
                  <a:srgbClr val="172126"/>
                </a:solidFill>
                <a:latin typeface="Arial"/>
                <a:ea typeface="Arial"/>
                <a:cs typeface="Arial"/>
              </a:rPr>
              <a:t>Connect</a:t>
            </a:r>
          </a:p>
        </p:txBody>
      </p:sp>
      <p:sp>
        <p:nvSpPr>
          <p:cNvPr id="16" name="">
            <a:extLst xmlns:a="http://schemas.openxmlformats.org/drawingml/2006/main">
              <a:ext uri="{FF2B5EF4-FFF2-40B4-BE49-F238E27FC236}">
                <a16:creationId xmlns:a16="http://schemas.microsoft.com/office/drawing/2014/main" id="{244C4DD1-5900-4E2B-8773-3CFED04EBBB9}"/>
              </a:ext>
            </a:extLst>
          </p:cNvPr>
          <p:cNvSpPr>
            <a:spLocks xmlns:a="http://schemas.openxmlformats.org/drawingml/2006/main" noGrp="1"/>
          </p:cNvSpPr>
          <p:nvPr/>
        </p:nvSpPr>
        <p:spPr>
          <a:xfrm xmlns:a="http://schemas.openxmlformats.org/drawingml/2006/main">
            <a:off x="6305550" y="3181350"/>
            <a:ext cx="207645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350" b="0">
                <a:solidFill>
                  <a:srgbClr val="66737A"/>
                </a:solidFill>
                <a:latin typeface="Arial"/>
                <a:ea typeface="Arial"/>
                <a:cs typeface="Arial"/>
              </a:defRPr>
            </a:pPr>
            <a:r>
              <a:rPr sz="1350" b="0">
                <a:solidFill>
                  <a:srgbClr val="66737A"/>
                </a:solidFill>
                <a:latin typeface="Arial"/>
                <a:ea typeface="Arial"/>
                <a:cs typeface="Arial"/>
              </a:rPr>
              <a:t>Use because, while or whereas to state a relationship.</a:t>
            </a:r>
          </a:p>
        </p:txBody>
      </p:sp>
      <p:sp>
        <p:nvSpPr>
          <p:cNvPr id="17" name="">
            <a:extLst xmlns:a="http://schemas.openxmlformats.org/drawingml/2006/main">
              <a:ext uri="{FF2B5EF4-FFF2-40B4-BE49-F238E27FC236}">
                <a16:creationId xmlns:a16="http://schemas.microsoft.com/office/drawing/2014/main" id="{43ECD0FC-8031-401F-8EB0-1EB1AEBB3D8C}"/>
              </a:ext>
            </a:extLst>
          </p:cNvPr>
          <p:cNvSpPr>
            <a:spLocks xmlns:a="http://schemas.openxmlformats.org/drawingml/2006/main" noGrp="1"/>
          </p:cNvSpPr>
          <p:nvPr/>
        </p:nvSpPr>
        <p:spPr>
          <a:xfrm xmlns:a="http://schemas.openxmlformats.org/drawingml/2006/main">
            <a:off x="8915400" y="1657350"/>
            <a:ext cx="2571750" cy="2857500"/>
          </a:xfrm>
          <a:prstGeom xmlns:a="http://schemas.openxmlformats.org/drawingml/2006/main" prst="rect">
            <a:avLst/>
          </a:prstGeom>
          <a:solidFill xmlns:a="http://schemas.openxmlformats.org/drawingml/2006/main">
            <a:srgbClr val="FFFFFF"/>
          </a:solidFill>
          <a:ln xmlns:a="http://schemas.openxmlformats.org/drawingml/2006/main" w="9525">
            <a:solidFill>
              <a:srgbClr val="C8D0D1"/>
            </a:solidFill>
            <a:prstDash val="solid"/>
          </a:ln>
        </p:spPr>
      </p:sp>
      <p:sp>
        <p:nvSpPr>
          <p:cNvPr id="18" name="">
            <a:extLst xmlns:a="http://schemas.openxmlformats.org/drawingml/2006/main">
              <a:ext uri="{FF2B5EF4-FFF2-40B4-BE49-F238E27FC236}">
                <a16:creationId xmlns:a16="http://schemas.microsoft.com/office/drawing/2014/main" id="{F9B01A39-A802-4A46-A54B-938E1E32CDEE}"/>
              </a:ext>
            </a:extLst>
          </p:cNvPr>
          <p:cNvSpPr>
            <a:spLocks xmlns:a="http://schemas.openxmlformats.org/drawingml/2006/main" noGrp="1"/>
          </p:cNvSpPr>
          <p:nvPr/>
        </p:nvSpPr>
        <p:spPr>
          <a:xfrm xmlns:a="http://schemas.openxmlformats.org/drawingml/2006/main">
            <a:off x="9124950" y="1885950"/>
            <a:ext cx="571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125" b="1">
                <a:solidFill>
                  <a:srgbClr val="14796E"/>
                </a:solidFill>
                <a:latin typeface="Arial"/>
                <a:ea typeface="Arial"/>
                <a:cs typeface="Arial"/>
              </a:defRPr>
            </a:pPr>
            <a:r>
              <a:rPr sz="1125" b="1">
                <a:solidFill>
                  <a:srgbClr val="14796E"/>
                </a:solidFill>
                <a:latin typeface="Arial"/>
                <a:ea typeface="Arial"/>
                <a:cs typeface="Arial"/>
              </a:rPr>
              <a:t>04</a:t>
            </a:r>
          </a:p>
        </p:txBody>
      </p:sp>
      <p:sp>
        <p:nvSpPr>
          <p:cNvPr id="19" name="">
            <a:extLst xmlns:a="http://schemas.openxmlformats.org/drawingml/2006/main">
              <a:ext uri="{FF2B5EF4-FFF2-40B4-BE49-F238E27FC236}">
                <a16:creationId xmlns:a16="http://schemas.microsoft.com/office/drawing/2014/main" id="{13B74FBC-6B3A-4414-B9B2-3210F8DEB2E0}"/>
              </a:ext>
            </a:extLst>
          </p:cNvPr>
          <p:cNvSpPr>
            <a:spLocks xmlns:a="http://schemas.openxmlformats.org/drawingml/2006/main" noGrp="1"/>
          </p:cNvSpPr>
          <p:nvPr/>
        </p:nvSpPr>
        <p:spPr>
          <a:xfrm xmlns:a="http://schemas.openxmlformats.org/drawingml/2006/main">
            <a:off x="9124950" y="2419350"/>
            <a:ext cx="2000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325" b="1">
                <a:solidFill>
                  <a:srgbClr val="172126"/>
                </a:solidFill>
                <a:latin typeface="Arial"/>
                <a:ea typeface="Arial"/>
                <a:cs typeface="Arial"/>
              </a:defRPr>
            </a:pPr>
            <a:r>
              <a:rPr sz="2325" b="1">
                <a:solidFill>
                  <a:srgbClr val="172126"/>
                </a:solidFill>
                <a:latin typeface="Arial"/>
                <a:ea typeface="Arial"/>
                <a:cs typeface="Arial"/>
              </a:rPr>
              <a:t>Explain</a:t>
            </a:r>
          </a:p>
        </p:txBody>
      </p:sp>
      <p:sp>
        <p:nvSpPr>
          <p:cNvPr id="20" name="">
            <a:extLst xmlns:a="http://schemas.openxmlformats.org/drawingml/2006/main">
              <a:ext uri="{FF2B5EF4-FFF2-40B4-BE49-F238E27FC236}">
                <a16:creationId xmlns:a16="http://schemas.microsoft.com/office/drawing/2014/main" id="{A9B150D5-9692-41FD-A7CA-AA831446AC71}"/>
              </a:ext>
            </a:extLst>
          </p:cNvPr>
          <p:cNvSpPr>
            <a:spLocks xmlns:a="http://schemas.openxmlformats.org/drawingml/2006/main" noGrp="1"/>
          </p:cNvSpPr>
          <p:nvPr/>
        </p:nvSpPr>
        <p:spPr>
          <a:xfrm xmlns:a="http://schemas.openxmlformats.org/drawingml/2006/main">
            <a:off x="9124950" y="3181350"/>
            <a:ext cx="207645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350" b="0">
                <a:solidFill>
                  <a:srgbClr val="66737A"/>
                </a:solidFill>
                <a:latin typeface="Arial"/>
                <a:ea typeface="Arial"/>
                <a:cs typeface="Arial"/>
              </a:defRPr>
            </a:pPr>
            <a:r>
              <a:rPr sz="1350" b="0">
                <a:solidFill>
                  <a:srgbClr val="66737A"/>
                </a:solidFill>
                <a:latin typeface="Arial"/>
                <a:ea typeface="Arial"/>
                <a:cs typeface="Arial"/>
              </a:rPr>
              <a:t>Say what changes: attention, space, emotion, time or meaning.</a:t>
            </a:r>
          </a:p>
        </p:txBody>
      </p:sp>
      <p:sp>
        <p:nvSpPr>
          <p:cNvPr id="21" name="">
            <a:extLst xmlns:a="http://schemas.openxmlformats.org/drawingml/2006/main">
              <a:ext uri="{FF2B5EF4-FFF2-40B4-BE49-F238E27FC236}">
                <a16:creationId xmlns:a16="http://schemas.microsoft.com/office/drawing/2014/main" id="{55437E25-CDFF-458D-8817-AC7A206CBD62}"/>
              </a:ext>
            </a:extLst>
          </p:cNvPr>
          <p:cNvSpPr>
            <a:spLocks xmlns:a="http://schemas.openxmlformats.org/drawingml/2006/main" noGrp="1"/>
          </p:cNvSpPr>
          <p:nvPr/>
        </p:nvSpPr>
        <p:spPr>
          <a:xfrm xmlns:a="http://schemas.openxmlformats.org/drawingml/2006/main">
            <a:off x="457200" y="5010150"/>
            <a:ext cx="2857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14796E"/>
                </a:solidFill>
                <a:latin typeface="Arial"/>
                <a:ea typeface="Arial"/>
                <a:cs typeface="Arial"/>
              </a:defRPr>
            </a:pPr>
            <a:r>
              <a:rPr sz="825" b="1">
                <a:solidFill>
                  <a:srgbClr val="14796E"/>
                </a:solidFill>
                <a:latin typeface="Arial"/>
                <a:ea typeface="Arial"/>
                <a:cs typeface="Arial"/>
              </a:rPr>
              <a:t>Relationship sentence</a:t>
            </a:r>
          </a:p>
        </p:txBody>
      </p:sp>
      <p:sp>
        <p:nvSpPr>
          <p:cNvPr id="22" name="">
            <a:extLst xmlns:a="http://schemas.openxmlformats.org/drawingml/2006/main">
              <a:ext uri="{FF2B5EF4-FFF2-40B4-BE49-F238E27FC236}">
                <a16:creationId xmlns:a16="http://schemas.microsoft.com/office/drawing/2014/main" id="{D7BE17BF-F012-42AE-8876-12623C25AF42}"/>
              </a:ext>
            </a:extLst>
          </p:cNvPr>
          <p:cNvSpPr>
            <a:spLocks xmlns:a="http://schemas.openxmlformats.org/drawingml/2006/main" noGrp="1"/>
          </p:cNvSpPr>
          <p:nvPr/>
        </p:nvSpPr>
        <p:spPr>
          <a:xfrm xmlns:a="http://schemas.openxmlformats.org/drawingml/2006/main">
            <a:off x="457200" y="5314950"/>
            <a:ext cx="11277600" cy="19050"/>
          </a:xfrm>
          <a:prstGeom xmlns:a="http://schemas.openxmlformats.org/drawingml/2006/main" prst="rect">
            <a:avLst/>
          </a:prstGeom>
          <a:solidFill xmlns:a="http://schemas.openxmlformats.org/drawingml/2006/main">
            <a:srgbClr val="C8D0D1"/>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064FC591-304B-4E5E-9658-E37AD60D951A}"/>
              </a:ext>
            </a:extLst>
          </p:cNvPr>
          <p:cNvSpPr>
            <a:spLocks xmlns:a="http://schemas.openxmlformats.org/drawingml/2006/main" noGrp="1"/>
          </p:cNvSpPr>
          <p:nvPr/>
        </p:nvSpPr>
        <p:spPr>
          <a:xfrm xmlns:a="http://schemas.openxmlformats.org/drawingml/2006/main">
            <a:off x="457200" y="5524500"/>
            <a:ext cx="112776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75" b="1">
                <a:solidFill>
                  <a:srgbClr val="172126"/>
                </a:solidFill>
                <a:latin typeface="Arial"/>
                <a:ea typeface="Arial"/>
                <a:cs typeface="Arial"/>
              </a:defRPr>
            </a:pPr>
            <a:r>
              <a:rPr sz="1575" b="1">
                <a:solidFill>
                  <a:srgbClr val="172126"/>
                </a:solidFill>
                <a:latin typeface="Arial"/>
                <a:ea typeface="Arial"/>
                <a:cs typeface="Arial"/>
              </a:rPr>
              <a:t>Although both paintings ______________________, Monet ______________________, whereas Van Gogh ______________________; this changes ______________________.</a:t>
            </a:r>
          </a:p>
        </p:txBody>
      </p:sp>
    </p:spTree>
    <p:extLst>
      <p:ext uri="{BB962C8B-B14F-4D97-AF65-F5344CB8AC3E}">
        <p14:creationId xmlns:p14="http://schemas.microsoft.com/office/powerpoint/2010/main" val="1611179087"/>
      </p:ext>
    </p:extLst>
  </p:cSld>
</p:sld>
</file>

<file path=ppt/slides/slide8.xml><?xml version="1.0" encoding="utf-8"?>
<p:sld xmlns:p="http://schemas.openxmlformats.org/presentationml/2006/main">
  <p:cSld>
    <p:bg>
      <p:bgPr>
        <a:solidFill xmlns:a="http://schemas.openxmlformats.org/drawingml/2006/main">
          <a:srgbClr val="0B1216"/>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B4736450-1CAC-4176-BC4A-79EEB8D3B02A}"/>
              </a:ext>
            </a:extLst>
          </p:cNvPr>
          <p:cNvSpPr>
            <a:spLocks xmlns:a="http://schemas.openxmlformats.org/drawingml/2006/main" noGrp="1"/>
          </p:cNvSpPr>
          <p:nvPr/>
        </p:nvSpPr>
        <p:spPr>
          <a:xfrm xmlns:a="http://schemas.openxmlformats.org/drawingml/2006/main">
            <a:off x="457200" y="266700"/>
            <a:ext cx="4381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80C9B5"/>
                </a:solidFill>
                <a:latin typeface="Arial"/>
                <a:ea typeface="Arial"/>
                <a:cs typeface="Arial"/>
              </a:defRPr>
            </a:pPr>
            <a:r>
              <a:rPr sz="825" b="1">
                <a:solidFill>
                  <a:srgbClr val="80C9B5"/>
                </a:solidFill>
                <a:latin typeface="Arial"/>
                <a:ea typeface="Arial"/>
                <a:cs typeface="Arial"/>
              </a:rPr>
              <a:t>ATLAS OF PAINTINGS  /  CLASSROOM STUDY  /  07</a:t>
            </a:r>
          </a:p>
        </p:txBody>
      </p:sp>
      <p:sp>
        <p:nvSpPr>
          <p:cNvPr id="2" name="">
            <a:extLst xmlns:a="http://schemas.openxmlformats.org/drawingml/2006/main">
              <a:ext uri="{FF2B5EF4-FFF2-40B4-BE49-F238E27FC236}">
                <a16:creationId xmlns:a16="http://schemas.microsoft.com/office/drawing/2014/main" id="{A1A3E32F-7B73-445D-A830-5944950DEB2D}"/>
              </a:ext>
            </a:extLst>
          </p:cNvPr>
          <p:cNvSpPr>
            <a:spLocks xmlns:a="http://schemas.openxmlformats.org/drawingml/2006/main" noGrp="1"/>
          </p:cNvSpPr>
          <p:nvPr/>
        </p:nvSpPr>
        <p:spPr>
          <a:xfrm xmlns:a="http://schemas.openxmlformats.org/drawingml/2006/main">
            <a:off x="457200" y="581025"/>
            <a:ext cx="10668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550" b="1">
                <a:solidFill>
                  <a:srgbClr val="FFFFFF"/>
                </a:solidFill>
                <a:latin typeface="Arial"/>
                <a:ea typeface="Arial"/>
                <a:cs typeface="Arial"/>
              </a:defRPr>
            </a:pPr>
            <a:r>
              <a:rPr sz="2550" b="1">
                <a:solidFill>
                  <a:srgbClr val="FFFFFF"/>
                </a:solidFill>
                <a:latin typeface="Arial"/>
                <a:ea typeface="Arial"/>
                <a:cs typeface="Arial"/>
              </a:rPr>
              <a:t>Revise the claim, then leave with a question</a:t>
            </a:r>
          </a:p>
        </p:txBody>
      </p:sp>
      <p:sp>
        <p:nvSpPr>
          <p:cNvPr id="3" name="">
            <a:extLst xmlns:a="http://schemas.openxmlformats.org/drawingml/2006/main">
              <a:ext uri="{FF2B5EF4-FFF2-40B4-BE49-F238E27FC236}">
                <a16:creationId xmlns:a16="http://schemas.microsoft.com/office/drawing/2014/main" id="{C69E82D8-0978-45EA-A7D7-41C408EDD763}"/>
              </a:ext>
            </a:extLst>
          </p:cNvPr>
          <p:cNvSpPr>
            <a:spLocks xmlns:a="http://schemas.openxmlformats.org/drawingml/2006/main" noGrp="1"/>
          </p:cNvSpPr>
          <p:nvPr/>
        </p:nvSpPr>
        <p:spPr>
          <a:xfrm xmlns:a="http://schemas.openxmlformats.org/drawingml/2006/main">
            <a:off x="457200" y="1181100"/>
            <a:ext cx="11277600" cy="9525"/>
          </a:xfrm>
          <a:prstGeom xmlns:a="http://schemas.openxmlformats.org/drawingml/2006/main" prst="rect">
            <a:avLst/>
          </a:prstGeom>
          <a:solidFill xmlns:a="http://schemas.openxmlformats.org/drawingml/2006/main">
            <a:srgbClr val="425159"/>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C5E72F81-056C-49C3-9D45-019F63F7397D}"/>
              </a:ext>
            </a:extLst>
          </p:cNvPr>
          <p:cNvSpPr>
            <a:spLocks xmlns:a="http://schemas.openxmlformats.org/drawingml/2006/main" noGrp="1"/>
          </p:cNvSpPr>
          <p:nvPr/>
        </p:nvSpPr>
        <p:spPr>
          <a:xfrm xmlns:a="http://schemas.openxmlformats.org/drawingml/2006/main">
            <a:off x="10096500" y="6419850"/>
            <a:ext cx="16383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defRPr sz="750" b="0">
                <a:solidFill>
                  <a:srgbClr val="9FB0B6"/>
                </a:solidFill>
                <a:latin typeface="Arial"/>
                <a:ea typeface="Arial"/>
                <a:cs typeface="Arial"/>
              </a:defRPr>
            </a:pPr>
            <a:r>
              <a:rPr sz="750" b="0">
                <a:solidFill>
                  <a:srgbClr val="9FB0B6"/>
                </a:solidFill>
                <a:latin typeface="Arial"/>
                <a:ea typeface="Arial"/>
                <a:cs typeface="Arial"/>
              </a:rPr>
              <a:t>Monet vs Van Gogh</a:t>
            </a:r>
          </a:p>
        </p:txBody>
      </p:sp>
      <p:sp>
        <p:nvSpPr>
          <p:cNvPr id="5" name="">
            <a:extLst xmlns:a="http://schemas.openxmlformats.org/drawingml/2006/main">
              <a:ext uri="{FF2B5EF4-FFF2-40B4-BE49-F238E27FC236}">
                <a16:creationId xmlns:a16="http://schemas.microsoft.com/office/drawing/2014/main" id="{0D220677-EF3E-4F66-AAD6-E3F20AAFCA5D}"/>
              </a:ext>
            </a:extLst>
          </p:cNvPr>
          <p:cNvSpPr>
            <a:spLocks xmlns:a="http://schemas.openxmlformats.org/drawingml/2006/main" noGrp="1"/>
          </p:cNvSpPr>
          <p:nvPr/>
        </p:nvSpPr>
        <p:spPr>
          <a:xfrm xmlns:a="http://schemas.openxmlformats.org/drawingml/2006/main">
            <a:off x="457200" y="1466850"/>
            <a:ext cx="2286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80C9B5"/>
                </a:solidFill>
                <a:latin typeface="Arial"/>
                <a:ea typeface="Arial"/>
                <a:cs typeface="Arial"/>
              </a:defRPr>
            </a:pPr>
            <a:r>
              <a:rPr sz="825" b="1">
                <a:solidFill>
                  <a:srgbClr val="80C9B5"/>
                </a:solidFill>
                <a:latin typeface="Arial"/>
                <a:ea typeface="Arial"/>
                <a:cs typeface="Arial"/>
              </a:rPr>
              <a:t>EDITABLE THESIS</a:t>
            </a:r>
          </a:p>
        </p:txBody>
      </p:sp>
      <p:sp>
        <p:nvSpPr>
          <p:cNvPr id="6" name="">
            <a:extLst xmlns:a="http://schemas.openxmlformats.org/drawingml/2006/main">
              <a:ext uri="{FF2B5EF4-FFF2-40B4-BE49-F238E27FC236}">
                <a16:creationId xmlns:a16="http://schemas.microsoft.com/office/drawing/2014/main" id="{793B62BB-83FE-43BC-9B08-B18E15C1C322}"/>
              </a:ext>
            </a:extLst>
          </p:cNvPr>
          <p:cNvSpPr>
            <a:spLocks xmlns:a="http://schemas.openxmlformats.org/drawingml/2006/main" noGrp="1"/>
          </p:cNvSpPr>
          <p:nvPr/>
        </p:nvSpPr>
        <p:spPr>
          <a:xfrm xmlns:a="http://schemas.openxmlformats.org/drawingml/2006/main">
            <a:off x="457200" y="1847850"/>
            <a:ext cx="7162800" cy="2400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2325" b="1">
                <a:solidFill>
                  <a:srgbClr val="FFFFFF"/>
                </a:solidFill>
                <a:latin typeface="Arial"/>
                <a:ea typeface="Arial"/>
                <a:cs typeface="Arial"/>
              </a:defRPr>
            </a:pPr>
            <a:r>
              <a:rPr sz="2325" b="1">
                <a:solidFill>
                  <a:srgbClr val="FFFFFF"/>
                </a:solidFill>
                <a:latin typeface="Arial"/>
                <a:ea typeface="Arial"/>
                <a:cs typeface="Arial"/>
              </a:rPr>
              <a:t>Although both paintings loosen descriptive color to intensify place, Monet uses layered greens and unstable reflection to dissolve surface and depth, while Van Gogh uses separated blue fields and directional gold marks to connect cosmic, urban and human scales.</a:t>
            </a:r>
          </a:p>
        </p:txBody>
      </p:sp>
      <p:sp>
        <p:nvSpPr>
          <p:cNvPr id="7" name="">
            <a:extLst xmlns:a="http://schemas.openxmlformats.org/drawingml/2006/main">
              <a:ext uri="{FF2B5EF4-FFF2-40B4-BE49-F238E27FC236}">
                <a16:creationId xmlns:a16="http://schemas.microsoft.com/office/drawing/2014/main" id="{5EBAB172-E3D2-4A81-B5AC-B613177BA359}"/>
              </a:ext>
            </a:extLst>
          </p:cNvPr>
          <p:cNvSpPr>
            <a:spLocks xmlns:a="http://schemas.openxmlformats.org/drawingml/2006/main" noGrp="1"/>
          </p:cNvSpPr>
          <p:nvPr/>
        </p:nvSpPr>
        <p:spPr>
          <a:xfrm xmlns:a="http://schemas.openxmlformats.org/drawingml/2006/main">
            <a:off x="8096250" y="1466850"/>
            <a:ext cx="3638550" cy="3581400"/>
          </a:xfrm>
          <a:prstGeom xmlns:a="http://schemas.openxmlformats.org/drawingml/2006/main" prst="rect">
            <a:avLst/>
          </a:prstGeom>
          <a:solidFill xmlns:a="http://schemas.openxmlformats.org/drawingml/2006/main">
            <a:srgbClr val="162329"/>
          </a:solidFill>
          <a:ln xmlns:a="http://schemas.openxmlformats.org/drawingml/2006/main" w="9525">
            <a:solidFill>
              <a:srgbClr val="425159"/>
            </a:solidFill>
            <a:prstDash val="solid"/>
          </a:ln>
        </p:spPr>
      </p:sp>
      <p:sp>
        <p:nvSpPr>
          <p:cNvPr id="8" name="">
            <a:extLst xmlns:a="http://schemas.openxmlformats.org/drawingml/2006/main">
              <a:ext uri="{FF2B5EF4-FFF2-40B4-BE49-F238E27FC236}">
                <a16:creationId xmlns:a16="http://schemas.microsoft.com/office/drawing/2014/main" id="{1109E278-BFA5-4CE7-9445-A74E20D851F7}"/>
              </a:ext>
            </a:extLst>
          </p:cNvPr>
          <p:cNvSpPr>
            <a:spLocks xmlns:a="http://schemas.openxmlformats.org/drawingml/2006/main" noGrp="1"/>
          </p:cNvSpPr>
          <p:nvPr/>
        </p:nvSpPr>
        <p:spPr>
          <a:xfrm xmlns:a="http://schemas.openxmlformats.org/drawingml/2006/main">
            <a:off x="8382000" y="1752600"/>
            <a:ext cx="1714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825" b="1">
                <a:solidFill>
                  <a:srgbClr val="D54D31"/>
                </a:solidFill>
                <a:latin typeface="Arial"/>
                <a:ea typeface="Arial"/>
                <a:cs typeface="Arial"/>
              </a:defRPr>
            </a:pPr>
            <a:r>
              <a:rPr sz="825" b="1">
                <a:solidFill>
                  <a:srgbClr val="D54D31"/>
                </a:solidFill>
                <a:latin typeface="Arial"/>
                <a:ea typeface="Arial"/>
                <a:cs typeface="Arial"/>
              </a:rPr>
              <a:t>EXIT TICKET</a:t>
            </a:r>
          </a:p>
        </p:txBody>
      </p:sp>
      <p:sp>
        <p:nvSpPr>
          <p:cNvPr id="9" name="">
            <a:extLst xmlns:a="http://schemas.openxmlformats.org/drawingml/2006/main">
              <a:ext uri="{FF2B5EF4-FFF2-40B4-BE49-F238E27FC236}">
                <a16:creationId xmlns:a16="http://schemas.microsoft.com/office/drawing/2014/main" id="{C921782F-AD6C-459E-80A6-2AE91394E023}"/>
              </a:ext>
            </a:extLst>
          </p:cNvPr>
          <p:cNvSpPr>
            <a:spLocks xmlns:a="http://schemas.openxmlformats.org/drawingml/2006/main" noGrp="1"/>
          </p:cNvSpPr>
          <p:nvPr/>
        </p:nvSpPr>
        <p:spPr>
          <a:xfrm xmlns:a="http://schemas.openxmlformats.org/drawingml/2006/main">
            <a:off x="8382000" y="2266950"/>
            <a:ext cx="3048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1">
                <a:solidFill>
                  <a:srgbClr val="80C9B5"/>
                </a:solidFill>
                <a:latin typeface="Arial"/>
                <a:ea typeface="Arial"/>
                <a:cs typeface="Arial"/>
              </a:defRPr>
            </a:pPr>
            <a:r>
              <a:rPr sz="1650" b="1">
                <a:solidFill>
                  <a:srgbClr val="80C9B5"/>
                </a:solidFill>
                <a:latin typeface="Arial"/>
                <a:ea typeface="Arial"/>
                <a:cs typeface="Arial"/>
              </a:rPr>
              <a:t>1</a:t>
            </a:r>
          </a:p>
        </p:txBody>
      </p:sp>
      <p:sp>
        <p:nvSpPr>
          <p:cNvPr id="10" name="">
            <a:extLst xmlns:a="http://schemas.openxmlformats.org/drawingml/2006/main">
              <a:ext uri="{FF2B5EF4-FFF2-40B4-BE49-F238E27FC236}">
                <a16:creationId xmlns:a16="http://schemas.microsoft.com/office/drawing/2014/main" id="{B6289A5B-6258-4C1A-B698-B00E53E19B1B}"/>
              </a:ext>
            </a:extLst>
          </p:cNvPr>
          <p:cNvSpPr>
            <a:spLocks xmlns:a="http://schemas.openxmlformats.org/drawingml/2006/main" noGrp="1"/>
          </p:cNvSpPr>
          <p:nvPr/>
        </p:nvSpPr>
        <p:spPr>
          <a:xfrm xmlns:a="http://schemas.openxmlformats.org/drawingml/2006/main">
            <a:off x="8839200" y="2266950"/>
            <a:ext cx="2476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0">
                <a:solidFill>
                  <a:srgbClr val="FFFFFF"/>
                </a:solidFill>
                <a:latin typeface="Arial"/>
                <a:ea typeface="Arial"/>
                <a:cs typeface="Arial"/>
              </a:defRPr>
            </a:pPr>
            <a:r>
              <a:rPr sz="1500" b="0">
                <a:solidFill>
                  <a:srgbClr val="FFFFFF"/>
                </a:solidFill>
                <a:latin typeface="Arial"/>
                <a:ea typeface="Arial"/>
                <a:cs typeface="Arial"/>
              </a:rPr>
              <a:t>Which word in the thesis is least precise?</a:t>
            </a:r>
          </a:p>
        </p:txBody>
      </p:sp>
      <p:sp>
        <p:nvSpPr>
          <p:cNvPr id="11" name="">
            <a:extLst xmlns:a="http://schemas.openxmlformats.org/drawingml/2006/main">
              <a:ext uri="{FF2B5EF4-FFF2-40B4-BE49-F238E27FC236}">
                <a16:creationId xmlns:a16="http://schemas.microsoft.com/office/drawing/2014/main" id="{7F5C6488-4447-48D6-8BC7-7850D40B9E39}"/>
              </a:ext>
            </a:extLst>
          </p:cNvPr>
          <p:cNvSpPr>
            <a:spLocks xmlns:a="http://schemas.openxmlformats.org/drawingml/2006/main" noGrp="1"/>
          </p:cNvSpPr>
          <p:nvPr/>
        </p:nvSpPr>
        <p:spPr>
          <a:xfrm xmlns:a="http://schemas.openxmlformats.org/drawingml/2006/main">
            <a:off x="8382000" y="3181350"/>
            <a:ext cx="3048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1">
                <a:solidFill>
                  <a:srgbClr val="80C9B5"/>
                </a:solidFill>
                <a:latin typeface="Arial"/>
                <a:ea typeface="Arial"/>
                <a:cs typeface="Arial"/>
              </a:defRPr>
            </a:pPr>
            <a:r>
              <a:rPr sz="1650" b="1">
                <a:solidFill>
                  <a:srgbClr val="80C9B5"/>
                </a:solidFill>
                <a:latin typeface="Arial"/>
                <a:ea typeface="Arial"/>
                <a:cs typeface="Arial"/>
              </a:rPr>
              <a:t>2</a:t>
            </a:r>
          </a:p>
        </p:txBody>
      </p:sp>
      <p:sp>
        <p:nvSpPr>
          <p:cNvPr id="12" name="">
            <a:extLst xmlns:a="http://schemas.openxmlformats.org/drawingml/2006/main">
              <a:ext uri="{FF2B5EF4-FFF2-40B4-BE49-F238E27FC236}">
                <a16:creationId xmlns:a16="http://schemas.microsoft.com/office/drawing/2014/main" id="{B9917D29-E313-46D7-AD1E-95D2E5D55F4C}"/>
              </a:ext>
            </a:extLst>
          </p:cNvPr>
          <p:cNvSpPr>
            <a:spLocks xmlns:a="http://schemas.openxmlformats.org/drawingml/2006/main" noGrp="1"/>
          </p:cNvSpPr>
          <p:nvPr/>
        </p:nvSpPr>
        <p:spPr>
          <a:xfrm xmlns:a="http://schemas.openxmlformats.org/drawingml/2006/main">
            <a:off x="8839200" y="3181350"/>
            <a:ext cx="2476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0">
                <a:solidFill>
                  <a:srgbClr val="FFFFFF"/>
                </a:solidFill>
                <a:latin typeface="Arial"/>
                <a:ea typeface="Arial"/>
                <a:cs typeface="Arial"/>
              </a:defRPr>
            </a:pPr>
            <a:r>
              <a:rPr sz="1500" b="0">
                <a:solidFill>
                  <a:srgbClr val="FFFFFF"/>
                </a:solidFill>
                <a:latin typeface="Arial"/>
                <a:ea typeface="Arial"/>
                <a:cs typeface="Arial"/>
              </a:rPr>
              <a:t>What new evidence would strengthen or overturn it?</a:t>
            </a:r>
          </a:p>
        </p:txBody>
      </p:sp>
      <p:sp>
        <p:nvSpPr>
          <p:cNvPr id="13" name="">
            <a:extLst xmlns:a="http://schemas.openxmlformats.org/drawingml/2006/main">
              <a:ext uri="{FF2B5EF4-FFF2-40B4-BE49-F238E27FC236}">
                <a16:creationId xmlns:a16="http://schemas.microsoft.com/office/drawing/2014/main" id="{307F4DE5-C9B1-4C62-BFC7-99476BAB89D0}"/>
              </a:ext>
            </a:extLst>
          </p:cNvPr>
          <p:cNvSpPr>
            <a:spLocks xmlns:a="http://schemas.openxmlformats.org/drawingml/2006/main" noGrp="1"/>
          </p:cNvSpPr>
          <p:nvPr/>
        </p:nvSpPr>
        <p:spPr>
          <a:xfrm xmlns:a="http://schemas.openxmlformats.org/drawingml/2006/main">
            <a:off x="8382000" y="4267200"/>
            <a:ext cx="3048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650" b="1">
                <a:solidFill>
                  <a:srgbClr val="80C9B5"/>
                </a:solidFill>
                <a:latin typeface="Arial"/>
                <a:ea typeface="Arial"/>
                <a:cs typeface="Arial"/>
              </a:defRPr>
            </a:pPr>
            <a:r>
              <a:rPr sz="1650" b="1">
                <a:solidFill>
                  <a:srgbClr val="80C9B5"/>
                </a:solidFill>
                <a:latin typeface="Arial"/>
                <a:ea typeface="Arial"/>
                <a:cs typeface="Arial"/>
              </a:rPr>
              <a:t>3</a:t>
            </a:r>
          </a:p>
        </p:txBody>
      </p:sp>
      <p:sp>
        <p:nvSpPr>
          <p:cNvPr id="14" name="">
            <a:extLst xmlns:a="http://schemas.openxmlformats.org/drawingml/2006/main">
              <a:ext uri="{FF2B5EF4-FFF2-40B4-BE49-F238E27FC236}">
                <a16:creationId xmlns:a16="http://schemas.microsoft.com/office/drawing/2014/main" id="{63C932CF-E922-473F-B2EA-E64CEEB31664}"/>
              </a:ext>
            </a:extLst>
          </p:cNvPr>
          <p:cNvSpPr>
            <a:spLocks xmlns:a="http://schemas.openxmlformats.org/drawingml/2006/main" noGrp="1"/>
          </p:cNvSpPr>
          <p:nvPr/>
        </p:nvSpPr>
        <p:spPr>
          <a:xfrm xmlns:a="http://schemas.openxmlformats.org/drawingml/2006/main">
            <a:off x="8839200" y="4267200"/>
            <a:ext cx="2476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500" b="0">
                <a:solidFill>
                  <a:srgbClr val="FFFFFF"/>
                </a:solidFill>
                <a:latin typeface="Arial"/>
                <a:ea typeface="Arial"/>
                <a:cs typeface="Arial"/>
              </a:defRPr>
            </a:pPr>
            <a:r>
              <a:rPr sz="1500" b="0">
                <a:solidFill>
                  <a:srgbClr val="FFFFFF"/>
                </a:solidFill>
                <a:latin typeface="Arial"/>
                <a:ea typeface="Arial"/>
                <a:cs typeface="Arial"/>
              </a:rPr>
              <a:t>What would you compare next?</a:t>
            </a:r>
          </a:p>
        </p:txBody>
      </p:sp>
      <p:sp>
        <p:nvSpPr>
          <p:cNvPr id="15" name="">
            <a:extLst xmlns:a="http://schemas.openxmlformats.org/drawingml/2006/main">
              <a:ext uri="{FF2B5EF4-FFF2-40B4-BE49-F238E27FC236}">
                <a16:creationId xmlns:a16="http://schemas.microsoft.com/office/drawing/2014/main" id="{74C1D8E8-944B-41BC-B9A8-56FDCE14560F}"/>
              </a:ext>
            </a:extLst>
          </p:cNvPr>
          <p:cNvSpPr>
            <a:spLocks xmlns:a="http://schemas.openxmlformats.org/drawingml/2006/main" noGrp="1"/>
          </p:cNvSpPr>
          <p:nvPr/>
        </p:nvSpPr>
        <p:spPr>
          <a:xfrm xmlns:a="http://schemas.openxmlformats.org/drawingml/2006/main">
            <a:off x="457200" y="5619750"/>
            <a:ext cx="8096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defRPr sz="1350" b="0">
                <a:solidFill>
                  <a:srgbClr val="B9C6CA"/>
                </a:solidFill>
                <a:latin typeface="Arial"/>
                <a:ea typeface="Arial"/>
                <a:cs typeface="Arial"/>
              </a:defRPr>
            </a:pPr>
            <a:r>
              <a:rPr sz="1350" b="0">
                <a:solidFill>
                  <a:srgbClr val="B9C6CA"/>
                </a:solidFill>
                <a:latin typeface="Arial"/>
                <a:ea typeface="Arial"/>
                <a:cs typeface="Arial"/>
              </a:rPr>
              <a:t>Continue: worksheet → comparison tool → citations → research export</a:t>
            </a:r>
          </a:p>
        </p:txBody>
      </p:sp>
    </p:spTree>
    <p:extLst>
      <p:ext uri="{BB962C8B-B14F-4D97-AF65-F5344CB8AC3E}">
        <p14:creationId xmlns:p14="http://schemas.microsoft.com/office/powerpoint/2010/main" val="191399680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2026-08-05T08:58:28.4730000Z</dcterms:created>
  <dcterms:modified xsi:type="dcterms:W3CDTF">2026-08-05T08:58:28.4730000Z</dcterms:modified>
</coreProperties>
</file>